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306" r:id="rId3"/>
    <p:sldId id="329" r:id="rId4"/>
    <p:sldId id="278" r:id="rId5"/>
    <p:sldId id="279" r:id="rId6"/>
    <p:sldId id="296" r:id="rId7"/>
    <p:sldId id="281" r:id="rId8"/>
    <p:sldId id="318" r:id="rId9"/>
    <p:sldId id="309" r:id="rId10"/>
    <p:sldId id="283" r:id="rId11"/>
    <p:sldId id="284" r:id="rId12"/>
    <p:sldId id="320" r:id="rId13"/>
    <p:sldId id="322" r:id="rId14"/>
    <p:sldId id="286" r:id="rId15"/>
    <p:sldId id="310" r:id="rId16"/>
    <p:sldId id="326" r:id="rId17"/>
    <p:sldId id="324" r:id="rId18"/>
    <p:sldId id="287" r:id="rId19"/>
    <p:sldId id="291" r:id="rId20"/>
    <p:sldId id="288" r:id="rId21"/>
    <p:sldId id="327" r:id="rId22"/>
    <p:sldId id="289" r:id="rId23"/>
    <p:sldId id="316" r:id="rId24"/>
    <p:sldId id="328" r:id="rId25"/>
    <p:sldId id="311" r:id="rId26"/>
    <p:sldId id="292" r:id="rId27"/>
    <p:sldId id="301" r:id="rId28"/>
    <p:sldId id="297" r:id="rId29"/>
    <p:sldId id="294" r:id="rId30"/>
    <p:sldId id="312" r:id="rId31"/>
    <p:sldId id="313" r:id="rId32"/>
    <p:sldId id="303" r:id="rId33"/>
    <p:sldId id="314" r:id="rId34"/>
    <p:sldId id="308" r:id="rId35"/>
    <p:sldId id="323" r:id="rId36"/>
  </p:sldIdLst>
  <p:sldSz cx="9144000" cy="6858000" type="screen4x3"/>
  <p:notesSz cx="9309100" cy="70532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14FE"/>
    <a:srgbClr val="6214FE"/>
    <a:srgbClr val="CC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9DA5E9-5127-4BAB-99CB-DC259A7F752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57388FE-A916-4F23-9A86-E34073FD49B0}">
      <dgm:prSet phldrT="[Text]" custT="1"/>
      <dgm:spPr/>
      <dgm:t>
        <a:bodyPr/>
        <a:lstStyle/>
        <a:p>
          <a:r>
            <a:rPr lang="en-US" sz="2000" b="1" dirty="0" smtClean="0"/>
            <a:t>Total  Body </a:t>
          </a:r>
          <a:r>
            <a:rPr lang="en-US" sz="2000" b="1" dirty="0" err="1" smtClean="0"/>
            <a:t>Ca</a:t>
          </a:r>
          <a:r>
            <a:rPr lang="en-US" sz="2000" b="1" baseline="30000" dirty="0" smtClean="0"/>
            <a:t>++</a:t>
          </a:r>
          <a:endParaRPr lang="en-US" sz="2000" b="1" baseline="30000" dirty="0"/>
        </a:p>
      </dgm:t>
    </dgm:pt>
    <dgm:pt modelId="{46106855-CDCF-4D2B-A1D7-CB6E81AD3FEF}" type="parTrans" cxnId="{BFFCB0D8-40CD-43CC-B95D-596C6F200E2D}">
      <dgm:prSet/>
      <dgm:spPr/>
      <dgm:t>
        <a:bodyPr/>
        <a:lstStyle/>
        <a:p>
          <a:endParaRPr lang="en-US"/>
        </a:p>
      </dgm:t>
    </dgm:pt>
    <dgm:pt modelId="{2AEFC58F-A7DB-4C89-A253-1C45FCB12957}" type="sibTrans" cxnId="{BFFCB0D8-40CD-43CC-B95D-596C6F200E2D}">
      <dgm:prSet/>
      <dgm:spPr/>
      <dgm:t>
        <a:bodyPr/>
        <a:lstStyle/>
        <a:p>
          <a:endParaRPr lang="en-US"/>
        </a:p>
      </dgm:t>
    </dgm:pt>
    <dgm:pt modelId="{E851485E-86FC-4894-833D-EDB21773E21A}">
      <dgm:prSet phldrT="[Text]" custT="1"/>
      <dgm:spPr/>
      <dgm:t>
        <a:bodyPr/>
        <a:lstStyle/>
        <a:p>
          <a:r>
            <a:rPr lang="en-US" sz="2000" b="1" dirty="0" smtClean="0"/>
            <a:t>Body fluids (1%)</a:t>
          </a:r>
          <a:endParaRPr lang="en-US" sz="2000" b="1" dirty="0"/>
        </a:p>
      </dgm:t>
    </dgm:pt>
    <dgm:pt modelId="{5A896258-50B5-42D8-BEBC-3CFF425DF902}" type="parTrans" cxnId="{CA1B685E-3096-4ECF-B610-CC44585A35AD}">
      <dgm:prSet/>
      <dgm:spPr/>
      <dgm:t>
        <a:bodyPr/>
        <a:lstStyle/>
        <a:p>
          <a:endParaRPr lang="en-US"/>
        </a:p>
      </dgm:t>
    </dgm:pt>
    <dgm:pt modelId="{B2A3C477-CCE3-47DB-B57F-D909296926B4}" type="sibTrans" cxnId="{CA1B685E-3096-4ECF-B610-CC44585A35AD}">
      <dgm:prSet/>
      <dgm:spPr/>
      <dgm:t>
        <a:bodyPr/>
        <a:lstStyle/>
        <a:p>
          <a:endParaRPr lang="en-US"/>
        </a:p>
      </dgm:t>
    </dgm:pt>
    <dgm:pt modelId="{75047B87-4183-470C-835A-0AA871E6A4C3}">
      <dgm:prSet phldrT="[Text]"/>
      <dgm:spPr/>
      <dgm:t>
        <a:bodyPr/>
        <a:lstStyle/>
        <a:p>
          <a:r>
            <a:rPr lang="en-US" b="1" dirty="0" smtClean="0"/>
            <a:t>ICF in soft tissues (0.9%)</a:t>
          </a:r>
          <a:endParaRPr lang="en-US" b="1" dirty="0"/>
        </a:p>
      </dgm:t>
    </dgm:pt>
    <dgm:pt modelId="{0B9B59DC-37A1-4F25-BEA7-9D7DBD2083C6}" type="parTrans" cxnId="{FE4DF590-D37C-40A9-BE67-EFBDAC33DEA4}">
      <dgm:prSet/>
      <dgm:spPr/>
      <dgm:t>
        <a:bodyPr/>
        <a:lstStyle/>
        <a:p>
          <a:endParaRPr lang="en-US"/>
        </a:p>
      </dgm:t>
    </dgm:pt>
    <dgm:pt modelId="{892F2BD5-8EEE-4694-B454-328CA9FCF087}" type="sibTrans" cxnId="{FE4DF590-D37C-40A9-BE67-EFBDAC33DEA4}">
      <dgm:prSet/>
      <dgm:spPr/>
      <dgm:t>
        <a:bodyPr/>
        <a:lstStyle/>
        <a:p>
          <a:endParaRPr lang="en-US"/>
        </a:p>
      </dgm:t>
    </dgm:pt>
    <dgm:pt modelId="{DB46035B-3BC2-4F67-9597-E6FA387B56E2}">
      <dgm:prSet phldrT="[Text]"/>
      <dgm:spPr/>
      <dgm:t>
        <a:bodyPr/>
        <a:lstStyle/>
        <a:p>
          <a:r>
            <a:rPr lang="en-US" b="1" dirty="0" smtClean="0"/>
            <a:t>ECF (0.1%)</a:t>
          </a:r>
          <a:endParaRPr lang="en-US" b="1" dirty="0"/>
        </a:p>
      </dgm:t>
    </dgm:pt>
    <dgm:pt modelId="{0E86E825-8EA9-4FB0-A754-B172A0D409FF}" type="parTrans" cxnId="{0453B028-8798-4C37-A7C3-2C458F24F215}">
      <dgm:prSet/>
      <dgm:spPr/>
      <dgm:t>
        <a:bodyPr/>
        <a:lstStyle/>
        <a:p>
          <a:endParaRPr lang="en-US"/>
        </a:p>
      </dgm:t>
    </dgm:pt>
    <dgm:pt modelId="{57542A3F-0CF4-4A5E-892E-66C5A054DB95}" type="sibTrans" cxnId="{0453B028-8798-4C37-A7C3-2C458F24F215}">
      <dgm:prSet/>
      <dgm:spPr/>
      <dgm:t>
        <a:bodyPr/>
        <a:lstStyle/>
        <a:p>
          <a:endParaRPr lang="en-US"/>
        </a:p>
      </dgm:t>
    </dgm:pt>
    <dgm:pt modelId="{03950B0C-5657-40D4-AD05-2F3D61691BC1}">
      <dgm:prSet phldrT="[Text]"/>
      <dgm:spPr/>
      <dgm:t>
        <a:bodyPr/>
        <a:lstStyle/>
        <a:p>
          <a:r>
            <a:rPr lang="en-US" b="1" dirty="0" smtClean="0"/>
            <a:t>Skeleton &amp; teeth (99%)</a:t>
          </a:r>
          <a:endParaRPr lang="en-US" b="1" dirty="0"/>
        </a:p>
      </dgm:t>
    </dgm:pt>
    <dgm:pt modelId="{39DB2CA8-D0EE-4DD6-A89C-66CFC9489347}" type="parTrans" cxnId="{1B5FD5E3-6CBB-449C-93F9-1F41517A2220}">
      <dgm:prSet/>
      <dgm:spPr/>
      <dgm:t>
        <a:bodyPr/>
        <a:lstStyle/>
        <a:p>
          <a:endParaRPr lang="en-US"/>
        </a:p>
      </dgm:t>
    </dgm:pt>
    <dgm:pt modelId="{37737B9E-4AC3-4348-A2C7-3D325CB32B8B}" type="sibTrans" cxnId="{1B5FD5E3-6CBB-449C-93F9-1F41517A2220}">
      <dgm:prSet/>
      <dgm:spPr/>
      <dgm:t>
        <a:bodyPr/>
        <a:lstStyle/>
        <a:p>
          <a:endParaRPr lang="en-US"/>
        </a:p>
      </dgm:t>
    </dgm:pt>
    <dgm:pt modelId="{A1FB7EAB-B4E0-4085-89F3-2B3FA63697A0}">
      <dgm:prSet/>
      <dgm:spPr/>
      <dgm:t>
        <a:bodyPr/>
        <a:lstStyle/>
        <a:p>
          <a:r>
            <a:rPr lang="en-US" b="1" dirty="0" smtClean="0"/>
            <a:t>Free form (50%)</a:t>
          </a:r>
          <a:endParaRPr lang="en-US" b="1" dirty="0"/>
        </a:p>
      </dgm:t>
    </dgm:pt>
    <dgm:pt modelId="{99C3C828-B77E-4075-B5DC-FA51348F4509}" type="parTrans" cxnId="{9A88BE94-BEDF-4B2E-81F8-3CDDA33854E7}">
      <dgm:prSet/>
      <dgm:spPr/>
      <dgm:t>
        <a:bodyPr/>
        <a:lstStyle/>
        <a:p>
          <a:endParaRPr lang="en-US"/>
        </a:p>
      </dgm:t>
    </dgm:pt>
    <dgm:pt modelId="{3542485D-7FE2-4083-A87C-28D0EDC16AF7}" type="sibTrans" cxnId="{9A88BE94-BEDF-4B2E-81F8-3CDDA33854E7}">
      <dgm:prSet/>
      <dgm:spPr/>
      <dgm:t>
        <a:bodyPr/>
        <a:lstStyle/>
        <a:p>
          <a:endParaRPr lang="en-US"/>
        </a:p>
      </dgm:t>
    </dgm:pt>
    <dgm:pt modelId="{FDFD7401-4924-40DD-A771-BD0599FC9B97}">
      <dgm:prSet/>
      <dgm:spPr/>
      <dgm:t>
        <a:bodyPr/>
        <a:lstStyle/>
        <a:p>
          <a:r>
            <a:rPr lang="en-US" b="1" dirty="0" smtClean="0"/>
            <a:t>Bound (50%)</a:t>
          </a:r>
          <a:endParaRPr lang="en-US" b="1" dirty="0"/>
        </a:p>
      </dgm:t>
    </dgm:pt>
    <dgm:pt modelId="{926EEE38-49B9-498B-8984-16CE3682365A}" type="parTrans" cxnId="{E5314C23-E05C-408D-B763-CCE7F73934B0}">
      <dgm:prSet/>
      <dgm:spPr/>
      <dgm:t>
        <a:bodyPr/>
        <a:lstStyle/>
        <a:p>
          <a:endParaRPr lang="en-US"/>
        </a:p>
      </dgm:t>
    </dgm:pt>
    <dgm:pt modelId="{92F10121-3FC8-45F5-8D87-5C51DCBB22F3}" type="sibTrans" cxnId="{E5314C23-E05C-408D-B763-CCE7F73934B0}">
      <dgm:prSet/>
      <dgm:spPr/>
      <dgm:t>
        <a:bodyPr/>
        <a:lstStyle/>
        <a:p>
          <a:endParaRPr lang="en-US"/>
        </a:p>
      </dgm:t>
    </dgm:pt>
    <dgm:pt modelId="{EEFAA6E2-8563-417D-AFEA-172DB1CB0EC4}" type="pres">
      <dgm:prSet presAssocID="{4A9DA5E9-5127-4BAB-99CB-DC259A7F752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D6C729B-12F5-4A6C-8DFC-C351C6DA35A7}" type="pres">
      <dgm:prSet presAssocID="{D57388FE-A916-4F23-9A86-E34073FD49B0}" presName="hierRoot1" presStyleCnt="0"/>
      <dgm:spPr/>
    </dgm:pt>
    <dgm:pt modelId="{EB631AEA-8671-44D3-80A5-5ACF25B9E0B1}" type="pres">
      <dgm:prSet presAssocID="{D57388FE-A916-4F23-9A86-E34073FD49B0}" presName="composite" presStyleCnt="0"/>
      <dgm:spPr/>
    </dgm:pt>
    <dgm:pt modelId="{E986F2A9-BC8F-47C4-B254-0E6645BC99CF}" type="pres">
      <dgm:prSet presAssocID="{D57388FE-A916-4F23-9A86-E34073FD49B0}" presName="background" presStyleLbl="node0" presStyleIdx="0" presStyleCnt="1"/>
      <dgm:spPr/>
    </dgm:pt>
    <dgm:pt modelId="{0EE9081A-E6A3-426A-A0DD-0F7BECB88130}" type="pres">
      <dgm:prSet presAssocID="{D57388FE-A916-4F23-9A86-E34073FD49B0}" presName="text" presStyleLbl="fgAcc0" presStyleIdx="0" presStyleCnt="1" custScaleX="113730" custScaleY="8077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E0555EE-E68E-4350-B00B-16828F72BBA3}" type="pres">
      <dgm:prSet presAssocID="{D57388FE-A916-4F23-9A86-E34073FD49B0}" presName="hierChild2" presStyleCnt="0"/>
      <dgm:spPr/>
    </dgm:pt>
    <dgm:pt modelId="{4BCDCDB4-5961-4D47-A516-E06D00C29138}" type="pres">
      <dgm:prSet presAssocID="{5A896258-50B5-42D8-BEBC-3CFF425DF902}" presName="Name10" presStyleLbl="parChTrans1D2" presStyleIdx="0" presStyleCnt="2"/>
      <dgm:spPr/>
      <dgm:t>
        <a:bodyPr/>
        <a:lstStyle/>
        <a:p>
          <a:endParaRPr lang="en-US"/>
        </a:p>
      </dgm:t>
    </dgm:pt>
    <dgm:pt modelId="{D7C20251-C96A-4CB6-B120-90A7B9ACC222}" type="pres">
      <dgm:prSet presAssocID="{E851485E-86FC-4894-833D-EDB21773E21A}" presName="hierRoot2" presStyleCnt="0"/>
      <dgm:spPr/>
    </dgm:pt>
    <dgm:pt modelId="{B8D6E181-33FB-449E-910D-1F5BE8252305}" type="pres">
      <dgm:prSet presAssocID="{E851485E-86FC-4894-833D-EDB21773E21A}" presName="composite2" presStyleCnt="0"/>
      <dgm:spPr/>
    </dgm:pt>
    <dgm:pt modelId="{269D04B0-5E20-45CD-96D8-4F7E48BBBF66}" type="pres">
      <dgm:prSet presAssocID="{E851485E-86FC-4894-833D-EDB21773E21A}" presName="background2" presStyleLbl="node2" presStyleIdx="0" presStyleCnt="2"/>
      <dgm:spPr/>
    </dgm:pt>
    <dgm:pt modelId="{928F4C4C-36BB-442F-A57D-9FC3AE4F22BD}" type="pres">
      <dgm:prSet presAssocID="{E851485E-86FC-4894-833D-EDB21773E21A}" presName="text2" presStyleLbl="fgAcc2" presStyleIdx="0" presStyleCnt="2" custScaleX="119526" custScaleY="7164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1D9542C-D3D2-4977-A0D3-7DDC81ECE869}" type="pres">
      <dgm:prSet presAssocID="{E851485E-86FC-4894-833D-EDB21773E21A}" presName="hierChild3" presStyleCnt="0"/>
      <dgm:spPr/>
    </dgm:pt>
    <dgm:pt modelId="{3081AF62-6F12-4243-845E-388F3F5C0D60}" type="pres">
      <dgm:prSet presAssocID="{0E86E825-8EA9-4FB0-A754-B172A0D409FF}" presName="Name17" presStyleLbl="parChTrans1D3" presStyleIdx="0" presStyleCnt="2"/>
      <dgm:spPr/>
      <dgm:t>
        <a:bodyPr/>
        <a:lstStyle/>
        <a:p>
          <a:endParaRPr lang="en-US"/>
        </a:p>
      </dgm:t>
    </dgm:pt>
    <dgm:pt modelId="{4D976980-61BF-4AAE-A25C-11EFC45290C2}" type="pres">
      <dgm:prSet presAssocID="{DB46035B-3BC2-4F67-9597-E6FA387B56E2}" presName="hierRoot3" presStyleCnt="0"/>
      <dgm:spPr/>
    </dgm:pt>
    <dgm:pt modelId="{4F79D127-F6B7-48DA-AF75-DAC9C69CF81C}" type="pres">
      <dgm:prSet presAssocID="{DB46035B-3BC2-4F67-9597-E6FA387B56E2}" presName="composite3" presStyleCnt="0"/>
      <dgm:spPr/>
    </dgm:pt>
    <dgm:pt modelId="{E6E29796-24AC-42C5-9DF1-470D85A40EBC}" type="pres">
      <dgm:prSet presAssocID="{DB46035B-3BC2-4F67-9597-E6FA387B56E2}" presName="background3" presStyleLbl="node3" presStyleIdx="0" presStyleCnt="2"/>
      <dgm:spPr/>
    </dgm:pt>
    <dgm:pt modelId="{0B5632FC-F843-4A3B-B0D9-1F60D6DF9503}" type="pres">
      <dgm:prSet presAssocID="{DB46035B-3BC2-4F67-9597-E6FA387B56E2}" presName="text3" presStyleLbl="fgAcc3" presStyleIdx="0" presStyleCnt="2" custScaleY="8567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2B65873-89F9-4534-9EF4-95CF23F815A1}" type="pres">
      <dgm:prSet presAssocID="{DB46035B-3BC2-4F67-9597-E6FA387B56E2}" presName="hierChild4" presStyleCnt="0"/>
      <dgm:spPr/>
    </dgm:pt>
    <dgm:pt modelId="{53374573-E5B3-46DF-9B1C-EBC32EAEA233}" type="pres">
      <dgm:prSet presAssocID="{99C3C828-B77E-4075-B5DC-FA51348F4509}" presName="Name23" presStyleLbl="parChTrans1D4" presStyleIdx="0" presStyleCnt="2"/>
      <dgm:spPr/>
      <dgm:t>
        <a:bodyPr/>
        <a:lstStyle/>
        <a:p>
          <a:endParaRPr lang="en-US"/>
        </a:p>
      </dgm:t>
    </dgm:pt>
    <dgm:pt modelId="{577ED078-985A-4D82-958D-E6C9DBE8B149}" type="pres">
      <dgm:prSet presAssocID="{A1FB7EAB-B4E0-4085-89F3-2B3FA63697A0}" presName="hierRoot4" presStyleCnt="0"/>
      <dgm:spPr/>
    </dgm:pt>
    <dgm:pt modelId="{FED30693-1DBD-4595-B82D-4A12849F52FF}" type="pres">
      <dgm:prSet presAssocID="{A1FB7EAB-B4E0-4085-89F3-2B3FA63697A0}" presName="composite4" presStyleCnt="0"/>
      <dgm:spPr/>
    </dgm:pt>
    <dgm:pt modelId="{F30ED7C8-11C4-4DDF-99DA-A83D88866787}" type="pres">
      <dgm:prSet presAssocID="{A1FB7EAB-B4E0-4085-89F3-2B3FA63697A0}" presName="background4" presStyleLbl="node4" presStyleIdx="0" presStyleCnt="2"/>
      <dgm:spPr/>
    </dgm:pt>
    <dgm:pt modelId="{1C0D3B88-2F3D-4463-B206-F4823FD6F49E}" type="pres">
      <dgm:prSet presAssocID="{A1FB7EAB-B4E0-4085-89F3-2B3FA63697A0}" presName="text4" presStyleLbl="fgAcc4" presStyleIdx="0" presStyleCnt="2" custScaleX="120505" custScaleY="696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3C3B17-A0D3-4256-9211-EE4AA5DCBF3D}" type="pres">
      <dgm:prSet presAssocID="{A1FB7EAB-B4E0-4085-89F3-2B3FA63697A0}" presName="hierChild5" presStyleCnt="0"/>
      <dgm:spPr/>
    </dgm:pt>
    <dgm:pt modelId="{25E944D4-AB95-4D74-84C0-8D51BE5D3907}" type="pres">
      <dgm:prSet presAssocID="{926EEE38-49B9-498B-8984-16CE3682365A}" presName="Name23" presStyleLbl="parChTrans1D4" presStyleIdx="1" presStyleCnt="2"/>
      <dgm:spPr/>
      <dgm:t>
        <a:bodyPr/>
        <a:lstStyle/>
        <a:p>
          <a:endParaRPr lang="en-US"/>
        </a:p>
      </dgm:t>
    </dgm:pt>
    <dgm:pt modelId="{93E5725B-B86C-4F27-8B19-1C493DF29B80}" type="pres">
      <dgm:prSet presAssocID="{FDFD7401-4924-40DD-A771-BD0599FC9B97}" presName="hierRoot4" presStyleCnt="0"/>
      <dgm:spPr/>
    </dgm:pt>
    <dgm:pt modelId="{D20F4F04-FA56-4552-94E5-62047FC7BCCF}" type="pres">
      <dgm:prSet presAssocID="{FDFD7401-4924-40DD-A771-BD0599FC9B97}" presName="composite4" presStyleCnt="0"/>
      <dgm:spPr/>
    </dgm:pt>
    <dgm:pt modelId="{9199A21B-3011-41F9-9230-A794085AF007}" type="pres">
      <dgm:prSet presAssocID="{FDFD7401-4924-40DD-A771-BD0599FC9B97}" presName="background4" presStyleLbl="node4" presStyleIdx="1" presStyleCnt="2"/>
      <dgm:spPr/>
    </dgm:pt>
    <dgm:pt modelId="{BA340819-7691-4D48-96F4-BCB13F56E0B6}" type="pres">
      <dgm:prSet presAssocID="{FDFD7401-4924-40DD-A771-BD0599FC9B97}" presName="text4" presStyleLbl="fgAcc4" presStyleIdx="1" presStyleCnt="2" custScaleX="116026" custScaleY="7098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7A838DB-6159-4025-8FD4-E169189E6521}" type="pres">
      <dgm:prSet presAssocID="{FDFD7401-4924-40DD-A771-BD0599FC9B97}" presName="hierChild5" presStyleCnt="0"/>
      <dgm:spPr/>
    </dgm:pt>
    <dgm:pt modelId="{B40270BB-642F-4DF1-AD83-CCDFD237749C}" type="pres">
      <dgm:prSet presAssocID="{0B9B59DC-37A1-4F25-BEA7-9D7DBD2083C6}" presName="Name17" presStyleLbl="parChTrans1D3" presStyleIdx="1" presStyleCnt="2"/>
      <dgm:spPr/>
      <dgm:t>
        <a:bodyPr/>
        <a:lstStyle/>
        <a:p>
          <a:endParaRPr lang="en-US"/>
        </a:p>
      </dgm:t>
    </dgm:pt>
    <dgm:pt modelId="{65A17CB5-C45C-478A-8B69-BFB68F952D90}" type="pres">
      <dgm:prSet presAssocID="{75047B87-4183-470C-835A-0AA871E6A4C3}" presName="hierRoot3" presStyleCnt="0"/>
      <dgm:spPr/>
    </dgm:pt>
    <dgm:pt modelId="{31C86A9A-A3D3-41BE-9032-774CBD09CACA}" type="pres">
      <dgm:prSet presAssocID="{75047B87-4183-470C-835A-0AA871E6A4C3}" presName="composite3" presStyleCnt="0"/>
      <dgm:spPr/>
    </dgm:pt>
    <dgm:pt modelId="{107B4039-6C92-4B51-A82B-798EEF8B2373}" type="pres">
      <dgm:prSet presAssocID="{75047B87-4183-470C-835A-0AA871E6A4C3}" presName="background3" presStyleLbl="node3" presStyleIdx="1" presStyleCnt="2"/>
      <dgm:spPr/>
    </dgm:pt>
    <dgm:pt modelId="{236ACBE8-C1D9-42D4-A923-DDB79D781CE5}" type="pres">
      <dgm:prSet presAssocID="{75047B87-4183-470C-835A-0AA871E6A4C3}" presName="text3" presStyleLbl="fgAcc3" presStyleIdx="1" presStyleCnt="2" custScaleY="8580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93A9BCA-CF20-49F3-866C-7AF2A0E0C1EF}" type="pres">
      <dgm:prSet presAssocID="{75047B87-4183-470C-835A-0AA871E6A4C3}" presName="hierChild4" presStyleCnt="0"/>
      <dgm:spPr/>
    </dgm:pt>
    <dgm:pt modelId="{467866AC-3A1E-4BD8-9EF3-963AB7318DCA}" type="pres">
      <dgm:prSet presAssocID="{39DB2CA8-D0EE-4DD6-A89C-66CFC9489347}" presName="Name10" presStyleLbl="parChTrans1D2" presStyleIdx="1" presStyleCnt="2"/>
      <dgm:spPr/>
      <dgm:t>
        <a:bodyPr/>
        <a:lstStyle/>
        <a:p>
          <a:endParaRPr lang="en-US"/>
        </a:p>
      </dgm:t>
    </dgm:pt>
    <dgm:pt modelId="{3903597D-CAD2-4298-9A3F-7D862A6F01B8}" type="pres">
      <dgm:prSet presAssocID="{03950B0C-5657-40D4-AD05-2F3D61691BC1}" presName="hierRoot2" presStyleCnt="0"/>
      <dgm:spPr/>
    </dgm:pt>
    <dgm:pt modelId="{AEC82CBB-F6B2-4252-80EF-3138FE92BA29}" type="pres">
      <dgm:prSet presAssocID="{03950B0C-5657-40D4-AD05-2F3D61691BC1}" presName="composite2" presStyleCnt="0"/>
      <dgm:spPr/>
    </dgm:pt>
    <dgm:pt modelId="{91D96073-C902-4C03-9D50-24F720B95086}" type="pres">
      <dgm:prSet presAssocID="{03950B0C-5657-40D4-AD05-2F3D61691BC1}" presName="background2" presStyleLbl="node2" presStyleIdx="1" presStyleCnt="2"/>
      <dgm:spPr/>
    </dgm:pt>
    <dgm:pt modelId="{6372980D-D47F-49B6-9FB5-99A9B0EF87CC}" type="pres">
      <dgm:prSet presAssocID="{03950B0C-5657-40D4-AD05-2F3D61691BC1}" presName="text2" presStyleLbl="fgAcc2" presStyleIdx="1" presStyleCnt="2" custScaleX="125321" custScaleY="7089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15DDC1A-5CB4-441E-9413-CC87B5C0CBDE}" type="pres">
      <dgm:prSet presAssocID="{03950B0C-5657-40D4-AD05-2F3D61691BC1}" presName="hierChild3" presStyleCnt="0"/>
      <dgm:spPr/>
    </dgm:pt>
  </dgm:ptLst>
  <dgm:cxnLst>
    <dgm:cxn modelId="{E5314C23-E05C-408D-B763-CCE7F73934B0}" srcId="{DB46035B-3BC2-4F67-9597-E6FA387B56E2}" destId="{FDFD7401-4924-40DD-A771-BD0599FC9B97}" srcOrd="1" destOrd="0" parTransId="{926EEE38-49B9-498B-8984-16CE3682365A}" sibTransId="{92F10121-3FC8-45F5-8D87-5C51DCBB22F3}"/>
    <dgm:cxn modelId="{9701E9B4-779C-4371-97C8-20EDE6DC25A0}" type="presOf" srcId="{926EEE38-49B9-498B-8984-16CE3682365A}" destId="{25E944D4-AB95-4D74-84C0-8D51BE5D3907}" srcOrd="0" destOrd="0" presId="urn:microsoft.com/office/officeart/2005/8/layout/hierarchy1"/>
    <dgm:cxn modelId="{38B99E3A-1C7C-4EA7-A0C9-26A30C8E451B}" type="presOf" srcId="{A1FB7EAB-B4E0-4085-89F3-2B3FA63697A0}" destId="{1C0D3B88-2F3D-4463-B206-F4823FD6F49E}" srcOrd="0" destOrd="0" presId="urn:microsoft.com/office/officeart/2005/8/layout/hierarchy1"/>
    <dgm:cxn modelId="{00AEA971-4674-41FD-B766-3E0B9BEE3FE3}" type="presOf" srcId="{03950B0C-5657-40D4-AD05-2F3D61691BC1}" destId="{6372980D-D47F-49B6-9FB5-99A9B0EF87CC}" srcOrd="0" destOrd="0" presId="urn:microsoft.com/office/officeart/2005/8/layout/hierarchy1"/>
    <dgm:cxn modelId="{12CDC6A3-A77C-4A50-BE2E-6C804EF0D623}" type="presOf" srcId="{D57388FE-A916-4F23-9A86-E34073FD49B0}" destId="{0EE9081A-E6A3-426A-A0DD-0F7BECB88130}" srcOrd="0" destOrd="0" presId="urn:microsoft.com/office/officeart/2005/8/layout/hierarchy1"/>
    <dgm:cxn modelId="{3928E264-079B-4D29-B787-934A0B4508D4}" type="presOf" srcId="{E851485E-86FC-4894-833D-EDB21773E21A}" destId="{928F4C4C-36BB-442F-A57D-9FC3AE4F22BD}" srcOrd="0" destOrd="0" presId="urn:microsoft.com/office/officeart/2005/8/layout/hierarchy1"/>
    <dgm:cxn modelId="{E0E75C19-3F7C-4B16-A90B-02EB2BE54A00}" type="presOf" srcId="{0B9B59DC-37A1-4F25-BEA7-9D7DBD2083C6}" destId="{B40270BB-642F-4DF1-AD83-CCDFD237749C}" srcOrd="0" destOrd="0" presId="urn:microsoft.com/office/officeart/2005/8/layout/hierarchy1"/>
    <dgm:cxn modelId="{795E5E83-AED5-4477-864D-C08B116AF7FD}" type="presOf" srcId="{99C3C828-B77E-4075-B5DC-FA51348F4509}" destId="{53374573-E5B3-46DF-9B1C-EBC32EAEA233}" srcOrd="0" destOrd="0" presId="urn:microsoft.com/office/officeart/2005/8/layout/hierarchy1"/>
    <dgm:cxn modelId="{E0B89D28-948B-4CAE-8228-A2841D75453E}" type="presOf" srcId="{FDFD7401-4924-40DD-A771-BD0599FC9B97}" destId="{BA340819-7691-4D48-96F4-BCB13F56E0B6}" srcOrd="0" destOrd="0" presId="urn:microsoft.com/office/officeart/2005/8/layout/hierarchy1"/>
    <dgm:cxn modelId="{0453B028-8798-4C37-A7C3-2C458F24F215}" srcId="{E851485E-86FC-4894-833D-EDB21773E21A}" destId="{DB46035B-3BC2-4F67-9597-E6FA387B56E2}" srcOrd="0" destOrd="0" parTransId="{0E86E825-8EA9-4FB0-A754-B172A0D409FF}" sibTransId="{57542A3F-0CF4-4A5E-892E-66C5A054DB95}"/>
    <dgm:cxn modelId="{F7D2188E-6408-4909-B0B0-99B7043D6DBF}" type="presOf" srcId="{DB46035B-3BC2-4F67-9597-E6FA387B56E2}" destId="{0B5632FC-F843-4A3B-B0D9-1F60D6DF9503}" srcOrd="0" destOrd="0" presId="urn:microsoft.com/office/officeart/2005/8/layout/hierarchy1"/>
    <dgm:cxn modelId="{1B5FD5E3-6CBB-449C-93F9-1F41517A2220}" srcId="{D57388FE-A916-4F23-9A86-E34073FD49B0}" destId="{03950B0C-5657-40D4-AD05-2F3D61691BC1}" srcOrd="1" destOrd="0" parTransId="{39DB2CA8-D0EE-4DD6-A89C-66CFC9489347}" sibTransId="{37737B9E-4AC3-4348-A2C7-3D325CB32B8B}"/>
    <dgm:cxn modelId="{86088496-CBF6-4122-AB94-E60629E4504B}" type="presOf" srcId="{39DB2CA8-D0EE-4DD6-A89C-66CFC9489347}" destId="{467866AC-3A1E-4BD8-9EF3-963AB7318DCA}" srcOrd="0" destOrd="0" presId="urn:microsoft.com/office/officeart/2005/8/layout/hierarchy1"/>
    <dgm:cxn modelId="{7470979B-5640-4808-A728-B1AF2C632BE0}" type="presOf" srcId="{5A896258-50B5-42D8-BEBC-3CFF425DF902}" destId="{4BCDCDB4-5961-4D47-A516-E06D00C29138}" srcOrd="0" destOrd="0" presId="urn:microsoft.com/office/officeart/2005/8/layout/hierarchy1"/>
    <dgm:cxn modelId="{55557EE5-EB1F-47C6-A6F4-56464C30D2D1}" type="presOf" srcId="{0E86E825-8EA9-4FB0-A754-B172A0D409FF}" destId="{3081AF62-6F12-4243-845E-388F3F5C0D60}" srcOrd="0" destOrd="0" presId="urn:microsoft.com/office/officeart/2005/8/layout/hierarchy1"/>
    <dgm:cxn modelId="{FE4DF590-D37C-40A9-BE67-EFBDAC33DEA4}" srcId="{E851485E-86FC-4894-833D-EDB21773E21A}" destId="{75047B87-4183-470C-835A-0AA871E6A4C3}" srcOrd="1" destOrd="0" parTransId="{0B9B59DC-37A1-4F25-BEA7-9D7DBD2083C6}" sibTransId="{892F2BD5-8EEE-4694-B454-328CA9FCF087}"/>
    <dgm:cxn modelId="{B296C47D-C22E-4D08-9FA2-A03EDDB3E2BC}" type="presOf" srcId="{4A9DA5E9-5127-4BAB-99CB-DC259A7F7527}" destId="{EEFAA6E2-8563-417D-AFEA-172DB1CB0EC4}" srcOrd="0" destOrd="0" presId="urn:microsoft.com/office/officeart/2005/8/layout/hierarchy1"/>
    <dgm:cxn modelId="{9A88BE94-BEDF-4B2E-81F8-3CDDA33854E7}" srcId="{DB46035B-3BC2-4F67-9597-E6FA387B56E2}" destId="{A1FB7EAB-B4E0-4085-89F3-2B3FA63697A0}" srcOrd="0" destOrd="0" parTransId="{99C3C828-B77E-4075-B5DC-FA51348F4509}" sibTransId="{3542485D-7FE2-4083-A87C-28D0EDC16AF7}"/>
    <dgm:cxn modelId="{BFFCB0D8-40CD-43CC-B95D-596C6F200E2D}" srcId="{4A9DA5E9-5127-4BAB-99CB-DC259A7F7527}" destId="{D57388FE-A916-4F23-9A86-E34073FD49B0}" srcOrd="0" destOrd="0" parTransId="{46106855-CDCF-4D2B-A1D7-CB6E81AD3FEF}" sibTransId="{2AEFC58F-A7DB-4C89-A253-1C45FCB12957}"/>
    <dgm:cxn modelId="{CA1B685E-3096-4ECF-B610-CC44585A35AD}" srcId="{D57388FE-A916-4F23-9A86-E34073FD49B0}" destId="{E851485E-86FC-4894-833D-EDB21773E21A}" srcOrd="0" destOrd="0" parTransId="{5A896258-50B5-42D8-BEBC-3CFF425DF902}" sibTransId="{B2A3C477-CCE3-47DB-B57F-D909296926B4}"/>
    <dgm:cxn modelId="{CBFC3174-9632-452E-A215-6A09474B02FD}" type="presOf" srcId="{75047B87-4183-470C-835A-0AA871E6A4C3}" destId="{236ACBE8-C1D9-42D4-A923-DDB79D781CE5}" srcOrd="0" destOrd="0" presId="urn:microsoft.com/office/officeart/2005/8/layout/hierarchy1"/>
    <dgm:cxn modelId="{9C8CFAAC-F345-48B6-96B3-73DD5093BDF0}" type="presParOf" srcId="{EEFAA6E2-8563-417D-AFEA-172DB1CB0EC4}" destId="{AD6C729B-12F5-4A6C-8DFC-C351C6DA35A7}" srcOrd="0" destOrd="0" presId="urn:microsoft.com/office/officeart/2005/8/layout/hierarchy1"/>
    <dgm:cxn modelId="{23524325-F60E-4FDE-870D-25DEFE585C99}" type="presParOf" srcId="{AD6C729B-12F5-4A6C-8DFC-C351C6DA35A7}" destId="{EB631AEA-8671-44D3-80A5-5ACF25B9E0B1}" srcOrd="0" destOrd="0" presId="urn:microsoft.com/office/officeart/2005/8/layout/hierarchy1"/>
    <dgm:cxn modelId="{164C1F1D-695D-4F3B-BFD4-EA8703A40531}" type="presParOf" srcId="{EB631AEA-8671-44D3-80A5-5ACF25B9E0B1}" destId="{E986F2A9-BC8F-47C4-B254-0E6645BC99CF}" srcOrd="0" destOrd="0" presId="urn:microsoft.com/office/officeart/2005/8/layout/hierarchy1"/>
    <dgm:cxn modelId="{7203CF12-E18D-4931-909A-2D3CBA7F3668}" type="presParOf" srcId="{EB631AEA-8671-44D3-80A5-5ACF25B9E0B1}" destId="{0EE9081A-E6A3-426A-A0DD-0F7BECB88130}" srcOrd="1" destOrd="0" presId="urn:microsoft.com/office/officeart/2005/8/layout/hierarchy1"/>
    <dgm:cxn modelId="{18848021-372F-4C46-971E-9B883328B273}" type="presParOf" srcId="{AD6C729B-12F5-4A6C-8DFC-C351C6DA35A7}" destId="{3E0555EE-E68E-4350-B00B-16828F72BBA3}" srcOrd="1" destOrd="0" presId="urn:microsoft.com/office/officeart/2005/8/layout/hierarchy1"/>
    <dgm:cxn modelId="{98BB37A6-4DEE-45E0-AE1D-B331C2EF9372}" type="presParOf" srcId="{3E0555EE-E68E-4350-B00B-16828F72BBA3}" destId="{4BCDCDB4-5961-4D47-A516-E06D00C29138}" srcOrd="0" destOrd="0" presId="urn:microsoft.com/office/officeart/2005/8/layout/hierarchy1"/>
    <dgm:cxn modelId="{8F9573E6-B01A-440B-A79A-D1648BF7D0F9}" type="presParOf" srcId="{3E0555EE-E68E-4350-B00B-16828F72BBA3}" destId="{D7C20251-C96A-4CB6-B120-90A7B9ACC222}" srcOrd="1" destOrd="0" presId="urn:microsoft.com/office/officeart/2005/8/layout/hierarchy1"/>
    <dgm:cxn modelId="{BDD61A45-25E1-48F0-B736-C8896FE5A384}" type="presParOf" srcId="{D7C20251-C96A-4CB6-B120-90A7B9ACC222}" destId="{B8D6E181-33FB-449E-910D-1F5BE8252305}" srcOrd="0" destOrd="0" presId="urn:microsoft.com/office/officeart/2005/8/layout/hierarchy1"/>
    <dgm:cxn modelId="{8C32A5BD-02DB-46E1-A518-B21B628045DF}" type="presParOf" srcId="{B8D6E181-33FB-449E-910D-1F5BE8252305}" destId="{269D04B0-5E20-45CD-96D8-4F7E48BBBF66}" srcOrd="0" destOrd="0" presId="urn:microsoft.com/office/officeart/2005/8/layout/hierarchy1"/>
    <dgm:cxn modelId="{BF7B238E-AFCF-4585-95B7-7673CD8DA94A}" type="presParOf" srcId="{B8D6E181-33FB-449E-910D-1F5BE8252305}" destId="{928F4C4C-36BB-442F-A57D-9FC3AE4F22BD}" srcOrd="1" destOrd="0" presId="urn:microsoft.com/office/officeart/2005/8/layout/hierarchy1"/>
    <dgm:cxn modelId="{BCC46F33-DF5D-4ED6-AB0B-738144EA5868}" type="presParOf" srcId="{D7C20251-C96A-4CB6-B120-90A7B9ACC222}" destId="{C1D9542C-D3D2-4977-A0D3-7DDC81ECE869}" srcOrd="1" destOrd="0" presId="urn:microsoft.com/office/officeart/2005/8/layout/hierarchy1"/>
    <dgm:cxn modelId="{474FB462-C570-4C52-B6C5-71D1D4DC5F9D}" type="presParOf" srcId="{C1D9542C-D3D2-4977-A0D3-7DDC81ECE869}" destId="{3081AF62-6F12-4243-845E-388F3F5C0D60}" srcOrd="0" destOrd="0" presId="urn:microsoft.com/office/officeart/2005/8/layout/hierarchy1"/>
    <dgm:cxn modelId="{0A1DD91E-4CB6-49D5-94E0-BF633BC6C606}" type="presParOf" srcId="{C1D9542C-D3D2-4977-A0D3-7DDC81ECE869}" destId="{4D976980-61BF-4AAE-A25C-11EFC45290C2}" srcOrd="1" destOrd="0" presId="urn:microsoft.com/office/officeart/2005/8/layout/hierarchy1"/>
    <dgm:cxn modelId="{D8990597-81D6-409E-A143-EC712BDF3D72}" type="presParOf" srcId="{4D976980-61BF-4AAE-A25C-11EFC45290C2}" destId="{4F79D127-F6B7-48DA-AF75-DAC9C69CF81C}" srcOrd="0" destOrd="0" presId="urn:microsoft.com/office/officeart/2005/8/layout/hierarchy1"/>
    <dgm:cxn modelId="{ADD9A22E-8D49-40F4-81B1-74216E9FA2EF}" type="presParOf" srcId="{4F79D127-F6B7-48DA-AF75-DAC9C69CF81C}" destId="{E6E29796-24AC-42C5-9DF1-470D85A40EBC}" srcOrd="0" destOrd="0" presId="urn:microsoft.com/office/officeart/2005/8/layout/hierarchy1"/>
    <dgm:cxn modelId="{ADBDA202-9F02-47C2-9E66-284CA49C9EF4}" type="presParOf" srcId="{4F79D127-F6B7-48DA-AF75-DAC9C69CF81C}" destId="{0B5632FC-F843-4A3B-B0D9-1F60D6DF9503}" srcOrd="1" destOrd="0" presId="urn:microsoft.com/office/officeart/2005/8/layout/hierarchy1"/>
    <dgm:cxn modelId="{D5F968DB-8822-4CB9-90C0-2FEA877497D3}" type="presParOf" srcId="{4D976980-61BF-4AAE-A25C-11EFC45290C2}" destId="{12B65873-89F9-4534-9EF4-95CF23F815A1}" srcOrd="1" destOrd="0" presId="urn:microsoft.com/office/officeart/2005/8/layout/hierarchy1"/>
    <dgm:cxn modelId="{6FEDC26C-73FA-4B61-B13E-9AC108711640}" type="presParOf" srcId="{12B65873-89F9-4534-9EF4-95CF23F815A1}" destId="{53374573-E5B3-46DF-9B1C-EBC32EAEA233}" srcOrd="0" destOrd="0" presId="urn:microsoft.com/office/officeart/2005/8/layout/hierarchy1"/>
    <dgm:cxn modelId="{E573B946-88F9-409D-BB9D-916F58B124C6}" type="presParOf" srcId="{12B65873-89F9-4534-9EF4-95CF23F815A1}" destId="{577ED078-985A-4D82-958D-E6C9DBE8B149}" srcOrd="1" destOrd="0" presId="urn:microsoft.com/office/officeart/2005/8/layout/hierarchy1"/>
    <dgm:cxn modelId="{902338B9-106E-41D0-9A6A-2835159CFB2D}" type="presParOf" srcId="{577ED078-985A-4D82-958D-E6C9DBE8B149}" destId="{FED30693-1DBD-4595-B82D-4A12849F52FF}" srcOrd="0" destOrd="0" presId="urn:microsoft.com/office/officeart/2005/8/layout/hierarchy1"/>
    <dgm:cxn modelId="{7DFEF883-EDE7-466B-B6CB-536E3B8EDF5D}" type="presParOf" srcId="{FED30693-1DBD-4595-B82D-4A12849F52FF}" destId="{F30ED7C8-11C4-4DDF-99DA-A83D88866787}" srcOrd="0" destOrd="0" presId="urn:microsoft.com/office/officeart/2005/8/layout/hierarchy1"/>
    <dgm:cxn modelId="{5E625FAD-2D65-4816-B1DA-A829115CEE4E}" type="presParOf" srcId="{FED30693-1DBD-4595-B82D-4A12849F52FF}" destId="{1C0D3B88-2F3D-4463-B206-F4823FD6F49E}" srcOrd="1" destOrd="0" presId="urn:microsoft.com/office/officeart/2005/8/layout/hierarchy1"/>
    <dgm:cxn modelId="{C71FDA57-60AB-4077-B505-4A09A4145A84}" type="presParOf" srcId="{577ED078-985A-4D82-958D-E6C9DBE8B149}" destId="{753C3B17-A0D3-4256-9211-EE4AA5DCBF3D}" srcOrd="1" destOrd="0" presId="urn:microsoft.com/office/officeart/2005/8/layout/hierarchy1"/>
    <dgm:cxn modelId="{498BA5C8-C2FE-4337-A605-ACDC5C83D9D4}" type="presParOf" srcId="{12B65873-89F9-4534-9EF4-95CF23F815A1}" destId="{25E944D4-AB95-4D74-84C0-8D51BE5D3907}" srcOrd="2" destOrd="0" presId="urn:microsoft.com/office/officeart/2005/8/layout/hierarchy1"/>
    <dgm:cxn modelId="{64765EB3-E8AB-45F9-AE69-343C9715A518}" type="presParOf" srcId="{12B65873-89F9-4534-9EF4-95CF23F815A1}" destId="{93E5725B-B86C-4F27-8B19-1C493DF29B80}" srcOrd="3" destOrd="0" presId="urn:microsoft.com/office/officeart/2005/8/layout/hierarchy1"/>
    <dgm:cxn modelId="{7B12592A-74C5-4676-8BA5-7615BF6B805B}" type="presParOf" srcId="{93E5725B-B86C-4F27-8B19-1C493DF29B80}" destId="{D20F4F04-FA56-4552-94E5-62047FC7BCCF}" srcOrd="0" destOrd="0" presId="urn:microsoft.com/office/officeart/2005/8/layout/hierarchy1"/>
    <dgm:cxn modelId="{3FD481D5-15F9-4D0F-AB03-46B0F9C77403}" type="presParOf" srcId="{D20F4F04-FA56-4552-94E5-62047FC7BCCF}" destId="{9199A21B-3011-41F9-9230-A794085AF007}" srcOrd="0" destOrd="0" presId="urn:microsoft.com/office/officeart/2005/8/layout/hierarchy1"/>
    <dgm:cxn modelId="{54F789E5-9A76-4FAB-9251-DB625E6BDAFE}" type="presParOf" srcId="{D20F4F04-FA56-4552-94E5-62047FC7BCCF}" destId="{BA340819-7691-4D48-96F4-BCB13F56E0B6}" srcOrd="1" destOrd="0" presId="urn:microsoft.com/office/officeart/2005/8/layout/hierarchy1"/>
    <dgm:cxn modelId="{5DC72AD5-C522-4AAC-A70D-7842ECB99EDD}" type="presParOf" srcId="{93E5725B-B86C-4F27-8B19-1C493DF29B80}" destId="{F7A838DB-6159-4025-8FD4-E169189E6521}" srcOrd="1" destOrd="0" presId="urn:microsoft.com/office/officeart/2005/8/layout/hierarchy1"/>
    <dgm:cxn modelId="{0E22B77F-CCE2-402F-882E-173C51DB5B52}" type="presParOf" srcId="{C1D9542C-D3D2-4977-A0D3-7DDC81ECE869}" destId="{B40270BB-642F-4DF1-AD83-CCDFD237749C}" srcOrd="2" destOrd="0" presId="urn:microsoft.com/office/officeart/2005/8/layout/hierarchy1"/>
    <dgm:cxn modelId="{BB59C8E8-CD83-46BF-AAB0-E72C9A04B06B}" type="presParOf" srcId="{C1D9542C-D3D2-4977-A0D3-7DDC81ECE869}" destId="{65A17CB5-C45C-478A-8B69-BFB68F952D90}" srcOrd="3" destOrd="0" presId="urn:microsoft.com/office/officeart/2005/8/layout/hierarchy1"/>
    <dgm:cxn modelId="{1CF16BC8-7051-4EB5-8AA7-3CCB28858A2F}" type="presParOf" srcId="{65A17CB5-C45C-478A-8B69-BFB68F952D90}" destId="{31C86A9A-A3D3-41BE-9032-774CBD09CACA}" srcOrd="0" destOrd="0" presId="urn:microsoft.com/office/officeart/2005/8/layout/hierarchy1"/>
    <dgm:cxn modelId="{96B6883A-122C-41AE-A0B2-48D9C6CDC28B}" type="presParOf" srcId="{31C86A9A-A3D3-41BE-9032-774CBD09CACA}" destId="{107B4039-6C92-4B51-A82B-798EEF8B2373}" srcOrd="0" destOrd="0" presId="urn:microsoft.com/office/officeart/2005/8/layout/hierarchy1"/>
    <dgm:cxn modelId="{15C56B4D-AC58-47A9-BBC6-53FF936F89D8}" type="presParOf" srcId="{31C86A9A-A3D3-41BE-9032-774CBD09CACA}" destId="{236ACBE8-C1D9-42D4-A923-DDB79D781CE5}" srcOrd="1" destOrd="0" presId="urn:microsoft.com/office/officeart/2005/8/layout/hierarchy1"/>
    <dgm:cxn modelId="{C054ADF6-3671-4F37-AE6E-9AB6C0CEEE16}" type="presParOf" srcId="{65A17CB5-C45C-478A-8B69-BFB68F952D90}" destId="{893A9BCA-CF20-49F3-866C-7AF2A0E0C1EF}" srcOrd="1" destOrd="0" presId="urn:microsoft.com/office/officeart/2005/8/layout/hierarchy1"/>
    <dgm:cxn modelId="{8D60668F-640E-4623-85BE-06E79614079E}" type="presParOf" srcId="{3E0555EE-E68E-4350-B00B-16828F72BBA3}" destId="{467866AC-3A1E-4BD8-9EF3-963AB7318DCA}" srcOrd="2" destOrd="0" presId="urn:microsoft.com/office/officeart/2005/8/layout/hierarchy1"/>
    <dgm:cxn modelId="{0FF10F27-C3C7-4563-92B4-E2819C7743AD}" type="presParOf" srcId="{3E0555EE-E68E-4350-B00B-16828F72BBA3}" destId="{3903597D-CAD2-4298-9A3F-7D862A6F01B8}" srcOrd="3" destOrd="0" presId="urn:microsoft.com/office/officeart/2005/8/layout/hierarchy1"/>
    <dgm:cxn modelId="{C9A97365-5C4C-4DFA-BC4C-040E727481DD}" type="presParOf" srcId="{3903597D-CAD2-4298-9A3F-7D862A6F01B8}" destId="{AEC82CBB-F6B2-4252-80EF-3138FE92BA29}" srcOrd="0" destOrd="0" presId="urn:microsoft.com/office/officeart/2005/8/layout/hierarchy1"/>
    <dgm:cxn modelId="{0E208AED-E7AC-4C94-AAD3-C600A15E57FC}" type="presParOf" srcId="{AEC82CBB-F6B2-4252-80EF-3138FE92BA29}" destId="{91D96073-C902-4C03-9D50-24F720B95086}" srcOrd="0" destOrd="0" presId="urn:microsoft.com/office/officeart/2005/8/layout/hierarchy1"/>
    <dgm:cxn modelId="{943F5335-98BF-43DD-9DDD-ADF5D4B3087B}" type="presParOf" srcId="{AEC82CBB-F6B2-4252-80EF-3138FE92BA29}" destId="{6372980D-D47F-49B6-9FB5-99A9B0EF87CC}" srcOrd="1" destOrd="0" presId="urn:microsoft.com/office/officeart/2005/8/layout/hierarchy1"/>
    <dgm:cxn modelId="{B500F72B-55B9-407D-B78D-0EB58512FC59}" type="presParOf" srcId="{3903597D-CAD2-4298-9A3F-7D862A6F01B8}" destId="{915DDC1A-5CB4-441E-9413-CC87B5C0CBDE}" srcOrd="1" destOrd="0" presId="urn:microsoft.com/office/officeart/2005/8/layout/hierarchy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7866AC-3A1E-4BD8-9EF3-963AB7318DCA}">
      <dsp:nvSpPr>
        <dsp:cNvPr id="0" name=""/>
        <dsp:cNvSpPr/>
      </dsp:nvSpPr>
      <dsp:spPr>
        <a:xfrm>
          <a:off x="4998308" y="882098"/>
          <a:ext cx="846129" cy="4026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415"/>
              </a:lnTo>
              <a:lnTo>
                <a:pt x="846129" y="274415"/>
              </a:lnTo>
              <a:lnTo>
                <a:pt x="846129" y="4026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0270BB-642F-4DF1-AD83-CCDFD237749C}">
      <dsp:nvSpPr>
        <dsp:cNvPr id="0" name=""/>
        <dsp:cNvSpPr/>
      </dsp:nvSpPr>
      <dsp:spPr>
        <a:xfrm>
          <a:off x="4152179" y="2163984"/>
          <a:ext cx="846129" cy="4026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415"/>
              </a:lnTo>
              <a:lnTo>
                <a:pt x="846129" y="274415"/>
              </a:lnTo>
              <a:lnTo>
                <a:pt x="846129" y="40268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E944D4-AB95-4D74-84C0-8D51BE5D3907}">
      <dsp:nvSpPr>
        <dsp:cNvPr id="0" name=""/>
        <dsp:cNvSpPr/>
      </dsp:nvSpPr>
      <dsp:spPr>
        <a:xfrm>
          <a:off x="3306049" y="3445871"/>
          <a:ext cx="846129" cy="4026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415"/>
              </a:lnTo>
              <a:lnTo>
                <a:pt x="846129" y="274415"/>
              </a:lnTo>
              <a:lnTo>
                <a:pt x="846129" y="40268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374573-E5B3-46DF-9B1C-EBC32EAEA233}">
      <dsp:nvSpPr>
        <dsp:cNvPr id="0" name=""/>
        <dsp:cNvSpPr/>
      </dsp:nvSpPr>
      <dsp:spPr>
        <a:xfrm>
          <a:off x="2459919" y="3445871"/>
          <a:ext cx="846129" cy="402680"/>
        </a:xfrm>
        <a:custGeom>
          <a:avLst/>
          <a:gdLst/>
          <a:ahLst/>
          <a:cxnLst/>
          <a:rect l="0" t="0" r="0" b="0"/>
          <a:pathLst>
            <a:path>
              <a:moveTo>
                <a:pt x="846129" y="0"/>
              </a:moveTo>
              <a:lnTo>
                <a:pt x="846129" y="274415"/>
              </a:lnTo>
              <a:lnTo>
                <a:pt x="0" y="274415"/>
              </a:lnTo>
              <a:lnTo>
                <a:pt x="0" y="40268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81AF62-6F12-4243-845E-388F3F5C0D60}">
      <dsp:nvSpPr>
        <dsp:cNvPr id="0" name=""/>
        <dsp:cNvSpPr/>
      </dsp:nvSpPr>
      <dsp:spPr>
        <a:xfrm>
          <a:off x="3306049" y="2163984"/>
          <a:ext cx="846129" cy="402680"/>
        </a:xfrm>
        <a:custGeom>
          <a:avLst/>
          <a:gdLst/>
          <a:ahLst/>
          <a:cxnLst/>
          <a:rect l="0" t="0" r="0" b="0"/>
          <a:pathLst>
            <a:path>
              <a:moveTo>
                <a:pt x="846129" y="0"/>
              </a:moveTo>
              <a:lnTo>
                <a:pt x="846129" y="274415"/>
              </a:lnTo>
              <a:lnTo>
                <a:pt x="0" y="274415"/>
              </a:lnTo>
              <a:lnTo>
                <a:pt x="0" y="40268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CDCDB4-5961-4D47-A516-E06D00C29138}">
      <dsp:nvSpPr>
        <dsp:cNvPr id="0" name=""/>
        <dsp:cNvSpPr/>
      </dsp:nvSpPr>
      <dsp:spPr>
        <a:xfrm>
          <a:off x="4152179" y="882098"/>
          <a:ext cx="846129" cy="402680"/>
        </a:xfrm>
        <a:custGeom>
          <a:avLst/>
          <a:gdLst/>
          <a:ahLst/>
          <a:cxnLst/>
          <a:rect l="0" t="0" r="0" b="0"/>
          <a:pathLst>
            <a:path>
              <a:moveTo>
                <a:pt x="846129" y="0"/>
              </a:moveTo>
              <a:lnTo>
                <a:pt x="846129" y="274415"/>
              </a:lnTo>
              <a:lnTo>
                <a:pt x="0" y="274415"/>
              </a:lnTo>
              <a:lnTo>
                <a:pt x="0" y="4026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86F2A9-BC8F-47C4-B254-0E6645BC99CF}">
      <dsp:nvSpPr>
        <dsp:cNvPr id="0" name=""/>
        <dsp:cNvSpPr/>
      </dsp:nvSpPr>
      <dsp:spPr>
        <a:xfrm>
          <a:off x="4306020" y="2892"/>
          <a:ext cx="1384575" cy="8792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E9081A-E6A3-426A-A0DD-0F7BECB88130}">
      <dsp:nvSpPr>
        <dsp:cNvPr id="0" name=""/>
        <dsp:cNvSpPr/>
      </dsp:nvSpPr>
      <dsp:spPr>
        <a:xfrm>
          <a:off x="4459862" y="149042"/>
          <a:ext cx="1384575" cy="8792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Total  Body </a:t>
          </a:r>
          <a:r>
            <a:rPr lang="en-US" sz="1600" kern="1200" dirty="0" err="1" smtClean="0"/>
            <a:t>Ca</a:t>
          </a:r>
          <a:r>
            <a:rPr lang="en-US" sz="1600" kern="1200" baseline="30000" dirty="0" smtClean="0"/>
            <a:t>++</a:t>
          </a:r>
          <a:endParaRPr lang="en-US" sz="1600" kern="1200" baseline="30000" dirty="0"/>
        </a:p>
      </dsp:txBody>
      <dsp:txXfrm>
        <a:off x="4485613" y="174793"/>
        <a:ext cx="1333073" cy="827703"/>
      </dsp:txXfrm>
    </dsp:sp>
    <dsp:sp modelId="{269D04B0-5E20-45CD-96D8-4F7E48BBBF66}">
      <dsp:nvSpPr>
        <dsp:cNvPr id="0" name=""/>
        <dsp:cNvSpPr/>
      </dsp:nvSpPr>
      <dsp:spPr>
        <a:xfrm>
          <a:off x="3459891" y="1284779"/>
          <a:ext cx="1384575" cy="8792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8F4C4C-36BB-442F-A57D-9FC3AE4F22BD}">
      <dsp:nvSpPr>
        <dsp:cNvPr id="0" name=""/>
        <dsp:cNvSpPr/>
      </dsp:nvSpPr>
      <dsp:spPr>
        <a:xfrm>
          <a:off x="3613732" y="1430928"/>
          <a:ext cx="1384575" cy="8792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Body fluid (1%)</a:t>
          </a:r>
          <a:endParaRPr lang="en-US" sz="1600" kern="1200" dirty="0"/>
        </a:p>
      </dsp:txBody>
      <dsp:txXfrm>
        <a:off x="3639483" y="1456679"/>
        <a:ext cx="1333073" cy="827703"/>
      </dsp:txXfrm>
    </dsp:sp>
    <dsp:sp modelId="{E6E29796-24AC-42C5-9DF1-470D85A40EBC}">
      <dsp:nvSpPr>
        <dsp:cNvPr id="0" name=""/>
        <dsp:cNvSpPr/>
      </dsp:nvSpPr>
      <dsp:spPr>
        <a:xfrm>
          <a:off x="2613761" y="2566665"/>
          <a:ext cx="1384575" cy="8792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5632FC-F843-4A3B-B0D9-1F60D6DF9503}">
      <dsp:nvSpPr>
        <dsp:cNvPr id="0" name=""/>
        <dsp:cNvSpPr/>
      </dsp:nvSpPr>
      <dsp:spPr>
        <a:xfrm>
          <a:off x="2767603" y="2712815"/>
          <a:ext cx="1384575" cy="8792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ECF (0.1%)</a:t>
          </a:r>
          <a:endParaRPr lang="en-US" sz="1600" kern="1200" dirty="0"/>
        </a:p>
      </dsp:txBody>
      <dsp:txXfrm>
        <a:off x="2793354" y="2738566"/>
        <a:ext cx="1333073" cy="827703"/>
      </dsp:txXfrm>
    </dsp:sp>
    <dsp:sp modelId="{F30ED7C8-11C4-4DDF-99DA-A83D88866787}">
      <dsp:nvSpPr>
        <dsp:cNvPr id="0" name=""/>
        <dsp:cNvSpPr/>
      </dsp:nvSpPr>
      <dsp:spPr>
        <a:xfrm>
          <a:off x="1767631" y="3848552"/>
          <a:ext cx="1384575" cy="8792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0D3B88-2F3D-4463-B206-F4823FD6F49E}">
      <dsp:nvSpPr>
        <dsp:cNvPr id="0" name=""/>
        <dsp:cNvSpPr/>
      </dsp:nvSpPr>
      <dsp:spPr>
        <a:xfrm>
          <a:off x="1921473" y="3994701"/>
          <a:ext cx="1384575" cy="8792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Free form (50%)</a:t>
          </a:r>
          <a:endParaRPr lang="en-US" sz="1600" kern="1200" dirty="0"/>
        </a:p>
      </dsp:txBody>
      <dsp:txXfrm>
        <a:off x="1947224" y="4020452"/>
        <a:ext cx="1333073" cy="827703"/>
      </dsp:txXfrm>
    </dsp:sp>
    <dsp:sp modelId="{9199A21B-3011-41F9-9230-A794085AF007}">
      <dsp:nvSpPr>
        <dsp:cNvPr id="0" name=""/>
        <dsp:cNvSpPr/>
      </dsp:nvSpPr>
      <dsp:spPr>
        <a:xfrm>
          <a:off x="3459891" y="3848552"/>
          <a:ext cx="1384575" cy="8792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340819-7691-4D48-96F4-BCB13F56E0B6}">
      <dsp:nvSpPr>
        <dsp:cNvPr id="0" name=""/>
        <dsp:cNvSpPr/>
      </dsp:nvSpPr>
      <dsp:spPr>
        <a:xfrm>
          <a:off x="3613732" y="3994701"/>
          <a:ext cx="1384575" cy="8792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Bound to plasma protein (50%)</a:t>
          </a:r>
          <a:endParaRPr lang="en-US" sz="1600" kern="1200" dirty="0"/>
        </a:p>
      </dsp:txBody>
      <dsp:txXfrm>
        <a:off x="3639483" y="4020452"/>
        <a:ext cx="1333073" cy="827703"/>
      </dsp:txXfrm>
    </dsp:sp>
    <dsp:sp modelId="{107B4039-6C92-4B51-A82B-798EEF8B2373}">
      <dsp:nvSpPr>
        <dsp:cNvPr id="0" name=""/>
        <dsp:cNvSpPr/>
      </dsp:nvSpPr>
      <dsp:spPr>
        <a:xfrm>
          <a:off x="4306020" y="2566665"/>
          <a:ext cx="1384575" cy="8792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6ACBE8-C1D9-42D4-A923-DDB79D781CE5}">
      <dsp:nvSpPr>
        <dsp:cNvPr id="0" name=""/>
        <dsp:cNvSpPr/>
      </dsp:nvSpPr>
      <dsp:spPr>
        <a:xfrm>
          <a:off x="4459862" y="2712815"/>
          <a:ext cx="1384575" cy="8792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ICF in soft tissues (</a:t>
          </a:r>
          <a:r>
            <a:rPr lang="en-US" sz="1600" kern="1200" dirty="0" smtClean="0"/>
            <a:t>0.9%)</a:t>
          </a:r>
          <a:endParaRPr lang="en-US" sz="1600" kern="1200" dirty="0"/>
        </a:p>
      </dsp:txBody>
      <dsp:txXfrm>
        <a:off x="4485613" y="2738566"/>
        <a:ext cx="1333073" cy="827703"/>
      </dsp:txXfrm>
    </dsp:sp>
    <dsp:sp modelId="{91D96073-C902-4C03-9D50-24F720B95086}">
      <dsp:nvSpPr>
        <dsp:cNvPr id="0" name=""/>
        <dsp:cNvSpPr/>
      </dsp:nvSpPr>
      <dsp:spPr>
        <a:xfrm>
          <a:off x="5152150" y="1284779"/>
          <a:ext cx="1384575" cy="8792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72980D-D47F-49B6-9FB5-99A9B0EF87CC}">
      <dsp:nvSpPr>
        <dsp:cNvPr id="0" name=""/>
        <dsp:cNvSpPr/>
      </dsp:nvSpPr>
      <dsp:spPr>
        <a:xfrm>
          <a:off x="5305992" y="1430928"/>
          <a:ext cx="1384575" cy="8792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Skeleton &amp; teeth (99%)</a:t>
          </a:r>
          <a:endParaRPr lang="en-US" sz="1600" kern="1200" dirty="0"/>
        </a:p>
      </dsp:txBody>
      <dsp:txXfrm>
        <a:off x="5331743" y="1456679"/>
        <a:ext cx="1333073" cy="8277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2663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73003" y="0"/>
            <a:ext cx="4033943" cy="352663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7CA950FD-4E94-45E4-8367-8C9618EF1068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99376"/>
            <a:ext cx="4033943" cy="352663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73003" y="6699376"/>
            <a:ext cx="4033943" cy="352663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0F4CEEC6-9C63-4AD1-80A9-72D40B7A1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861766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2663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2663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DB87D6CC-D2D2-47F1-8D87-C401BC4B12C0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2425" y="528638"/>
            <a:ext cx="3527425" cy="26463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911" y="3350301"/>
            <a:ext cx="7447279" cy="3173968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99376"/>
            <a:ext cx="4033943" cy="352663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73003" y="6699376"/>
            <a:ext cx="4033943" cy="352663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21C3A729-673B-4DCC-9F69-DA3CC5C254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292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59666" indent="-292179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68718" indent="-233744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36205" indent="-233744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03692" indent="-233744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71179" indent="-23374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38666" indent="-23374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06153" indent="-23374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73640" indent="-23374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97C7E40-F882-4FAF-ACD0-310D0FF25B76}" type="slidenum">
              <a:rPr lang="en-US"/>
              <a:pPr eaLnBrk="1" hangingPunct="1"/>
              <a:t>19</a:t>
            </a:fld>
            <a:endParaRPr lang="en-US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92425" y="530225"/>
            <a:ext cx="3527425" cy="2644775"/>
          </a:xfrm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9060" y="3350301"/>
            <a:ext cx="6830983" cy="3172744"/>
          </a:xfrm>
          <a:noFill/>
        </p:spPr>
        <p:txBody>
          <a:bodyPr lIns="93483" tIns="46743" rIns="93483" bIns="46743"/>
          <a:lstStyle/>
          <a:p>
            <a:pPr eaLnBrk="1" hangingPunct="1"/>
            <a:r>
              <a:rPr lang="el-GR" b="1" smtClean="0">
                <a:solidFill>
                  <a:srgbClr val="000000"/>
                </a:solidFill>
                <a:cs typeface="Arial" charset="0"/>
              </a:rPr>
              <a:t>Figure 19.27:</a:t>
            </a:r>
            <a:r>
              <a:rPr lang="el-GR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el-GR" b="1" smtClean="0">
                <a:solidFill>
                  <a:srgbClr val="000000"/>
                </a:solidFill>
                <a:cs typeface="Arial" charset="0"/>
              </a:rPr>
              <a:t>Interactions between PTH and vitamin D in controlling plasma calcium.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59666" indent="-292179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68718" indent="-233744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36205" indent="-233744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03692" indent="-233744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71179" indent="-23374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38666" indent="-23374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06153" indent="-23374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73640" indent="-23374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7035601-4276-44E7-AC75-F92B1BCD0B70}" type="slidenum">
              <a:rPr lang="en-US"/>
              <a:pPr eaLnBrk="1" hangingPunct="1"/>
              <a:t>28</a:t>
            </a:fld>
            <a:endParaRPr lang="en-US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92425" y="530225"/>
            <a:ext cx="3527425" cy="2644775"/>
          </a:xfrm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9060" y="3350301"/>
            <a:ext cx="6830983" cy="3172744"/>
          </a:xfrm>
          <a:noFill/>
        </p:spPr>
        <p:txBody>
          <a:bodyPr lIns="93483" tIns="46743" rIns="93483" bIns="46743"/>
          <a:lstStyle/>
          <a:p>
            <a:pPr eaLnBrk="1" hangingPunct="1"/>
            <a:r>
              <a:rPr lang="el-GR" b="1" smtClean="0">
                <a:solidFill>
                  <a:srgbClr val="000000"/>
                </a:solidFill>
                <a:cs typeface="Arial" charset="0"/>
              </a:rPr>
              <a:t>Comparison of normal and osteoporotic bone.</a:t>
            </a:r>
          </a:p>
          <a:p>
            <a:pPr eaLnBrk="1" hangingPunct="1"/>
            <a:r>
              <a:rPr lang="el-GR" smtClean="0">
                <a:solidFill>
                  <a:srgbClr val="000000"/>
                </a:solidFill>
                <a:cs typeface="Arial" charset="0"/>
              </a:rPr>
              <a:t>Note the reduced density of osteoporotic trabecular bone compared to normal trabecular bone.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76200"/>
            <a:ext cx="374967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989739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3074"/>
            <a:ext cx="8229600" cy="944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76200"/>
            <a:ext cx="1285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63140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44862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6874"/>
            <a:ext cx="8229600" cy="10207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83827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8100"/>
            <a:ext cx="1285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208343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6874"/>
            <a:ext cx="8229600" cy="10207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81907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3074"/>
            <a:ext cx="8229600" cy="944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285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66706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9574"/>
            <a:ext cx="8229600" cy="10080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20689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08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12865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6200"/>
            <a:ext cx="1285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42876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6200"/>
            <a:ext cx="1285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45751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34974"/>
            <a:ext cx="8229600" cy="982663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9EDB9-F8FC-4584-B4F1-D9878D279303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B4EA-1002-4F77-B55F-BC20BBD2A1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9919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rgbClr val="CC9900"/>
            </a:solidFill>
            <a:prstDash val="solid"/>
          </a:ln>
          <a:solidFill>
            <a:schemeClr val="bg2">
              <a:tint val="85000"/>
              <a:satMod val="155000"/>
            </a:schemeClr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43000"/>
            <a:ext cx="6705600" cy="990600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PARATHYROID GLANDS</a:t>
            </a:r>
            <a:endParaRPr lang="en-US" sz="5400" dirty="0">
              <a:solidFill>
                <a:srgbClr val="FFFF00"/>
              </a:solidFill>
            </a:endParaRPr>
          </a:p>
        </p:txBody>
      </p:sp>
      <p:pic>
        <p:nvPicPr>
          <p:cNvPr id="4" name="Picture 2" descr="http://www.stopthethyroidmadness.com/images/thyroid_parathyro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438400"/>
            <a:ext cx="4953000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9312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6934200" cy="609600"/>
          </a:xfrm>
          <a:solidFill>
            <a:srgbClr val="3514FE"/>
          </a:solidFill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Functions of Parathormone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8686800" cy="5791200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en-US" sz="3200" b="1" u="sng" dirty="0" smtClean="0"/>
              <a:t>Calcium regulation:</a:t>
            </a:r>
            <a:endParaRPr lang="en-US" sz="3200" dirty="0" smtClean="0"/>
          </a:p>
          <a:p>
            <a:pPr algn="just"/>
            <a:r>
              <a:rPr lang="en-US" dirty="0" smtClean="0"/>
              <a:t>Maintenance of plasma Ca</a:t>
            </a:r>
            <a:r>
              <a:rPr lang="en-US" baseline="30000" dirty="0" smtClean="0"/>
              <a:t>++</a:t>
            </a:r>
            <a:r>
              <a:rPr lang="en-US" dirty="0" smtClean="0"/>
              <a:t> level at </a:t>
            </a:r>
            <a:r>
              <a:rPr lang="en-US" b="1" dirty="0" smtClean="0"/>
              <a:t>10 mg %,</a:t>
            </a:r>
            <a:r>
              <a:rPr lang="en-US" dirty="0" smtClean="0"/>
              <a:t> and also phosphate level to keep solubility product = </a:t>
            </a:r>
            <a:r>
              <a:rPr lang="en-US" b="1" dirty="0" smtClean="0"/>
              <a:t>[Ca</a:t>
            </a:r>
            <a:r>
              <a:rPr lang="en-US" b="1" baseline="30000" dirty="0" smtClean="0"/>
              <a:t>++</a:t>
            </a:r>
            <a:r>
              <a:rPr lang="en-US" b="1" dirty="0" smtClean="0"/>
              <a:t>] X [PO</a:t>
            </a:r>
            <a:r>
              <a:rPr lang="en-US" b="1" baseline="-25000" dirty="0" smtClean="0"/>
              <a:t>4</a:t>
            </a:r>
            <a:r>
              <a:rPr lang="en-US" b="1" baseline="30000" dirty="0" smtClean="0"/>
              <a:t>-3</a:t>
            </a:r>
            <a:r>
              <a:rPr lang="en-US" b="1" dirty="0" smtClean="0"/>
              <a:t>] = constant.</a:t>
            </a:r>
            <a:endParaRPr lang="en-US" dirty="0" smtClean="0"/>
          </a:p>
          <a:p>
            <a:pPr lvl="0" algn="just">
              <a:buNone/>
            </a:pPr>
            <a:r>
              <a:rPr lang="en-US" sz="3200" b="1" i="1" u="sng" dirty="0" smtClean="0"/>
              <a:t>A) On bone:</a:t>
            </a:r>
            <a:endParaRPr lang="en-US" sz="3200" dirty="0" smtClean="0"/>
          </a:p>
          <a:p>
            <a:pPr algn="just"/>
            <a:r>
              <a:rPr lang="en-US" dirty="0" smtClean="0"/>
              <a:t>PTH </a:t>
            </a:r>
            <a:r>
              <a:rPr lang="en-US" b="1" dirty="0" smtClean="0"/>
              <a:t>raises</a:t>
            </a:r>
            <a:r>
              <a:rPr lang="en-US" dirty="0" smtClean="0"/>
              <a:t> plasma Ca</a:t>
            </a:r>
            <a:r>
              <a:rPr lang="en-US" baseline="30000" dirty="0" smtClean="0"/>
              <a:t>2+</a:t>
            </a:r>
            <a:r>
              <a:rPr lang="en-US" dirty="0" smtClean="0"/>
              <a:t> by withdrawing Ca</a:t>
            </a:r>
            <a:r>
              <a:rPr lang="en-US" baseline="30000" dirty="0" smtClean="0"/>
              <a:t>2+</a:t>
            </a:r>
            <a:r>
              <a:rPr lang="en-US" dirty="0" smtClean="0"/>
              <a:t> from the bone bank. </a:t>
            </a:r>
          </a:p>
          <a:p>
            <a:pPr algn="just"/>
            <a:r>
              <a:rPr lang="en-US" dirty="0" smtClean="0"/>
              <a:t>induces </a:t>
            </a:r>
            <a:r>
              <a:rPr lang="en-US" dirty="0"/>
              <a:t>a </a:t>
            </a:r>
            <a:r>
              <a:rPr lang="en-US" b="1" dirty="0"/>
              <a:t>fast </a:t>
            </a:r>
            <a:r>
              <a:rPr lang="en-US" dirty="0"/>
              <a:t>Ca</a:t>
            </a:r>
            <a:r>
              <a:rPr lang="en-US" baseline="30000" dirty="0"/>
              <a:t>2+ </a:t>
            </a:r>
            <a:r>
              <a:rPr lang="en-US" dirty="0" smtClean="0"/>
              <a:t>efflux </a:t>
            </a:r>
            <a:r>
              <a:rPr lang="en-US" dirty="0"/>
              <a:t>into the plasma from the small </a:t>
            </a:r>
            <a:r>
              <a:rPr lang="en-US" b="1" i="1" dirty="0" smtClean="0"/>
              <a:t>labile</a:t>
            </a:r>
            <a:r>
              <a:rPr lang="en-US" i="1" dirty="0" smtClean="0"/>
              <a:t> pool </a:t>
            </a:r>
            <a:r>
              <a:rPr lang="en-US" dirty="0"/>
              <a:t>of Ca</a:t>
            </a:r>
            <a:r>
              <a:rPr lang="en-US" baseline="30000" dirty="0"/>
              <a:t>2+</a:t>
            </a:r>
            <a:r>
              <a:rPr lang="en-US" dirty="0" smtClean="0"/>
              <a:t> </a:t>
            </a:r>
            <a:r>
              <a:rPr lang="en-US" dirty="0"/>
              <a:t>in the bone </a:t>
            </a:r>
            <a:r>
              <a:rPr lang="en-US" dirty="0" smtClean="0"/>
              <a:t>fluid.</a:t>
            </a:r>
          </a:p>
          <a:p>
            <a:pPr algn="just"/>
            <a:r>
              <a:rPr lang="en-US" dirty="0" smtClean="0"/>
              <a:t>Second</a:t>
            </a:r>
            <a:r>
              <a:rPr lang="en-US" dirty="0"/>
              <a:t>, by stimulating bone </a:t>
            </a:r>
            <a:r>
              <a:rPr lang="en-US" dirty="0" smtClean="0"/>
              <a:t>dissolution, it </a:t>
            </a:r>
            <a:r>
              <a:rPr lang="en-US" dirty="0"/>
              <a:t>promotes a </a:t>
            </a:r>
            <a:r>
              <a:rPr lang="en-US" b="1" dirty="0"/>
              <a:t>slow</a:t>
            </a:r>
            <a:r>
              <a:rPr lang="en-US" dirty="0"/>
              <a:t> transfer into the plasma of </a:t>
            </a:r>
            <a:r>
              <a:rPr lang="en-US" b="1" dirty="0" smtClean="0"/>
              <a:t>both </a:t>
            </a:r>
            <a:r>
              <a:rPr lang="en-US" b="1" dirty="0"/>
              <a:t>Ca</a:t>
            </a:r>
            <a:r>
              <a:rPr lang="en-US" b="1" baseline="30000" dirty="0"/>
              <a:t>2+</a:t>
            </a:r>
            <a:r>
              <a:rPr lang="en-US" b="1" dirty="0" smtClean="0"/>
              <a:t> &amp; PO</a:t>
            </a:r>
            <a:r>
              <a:rPr lang="en-US" b="1" baseline="-25000" dirty="0" smtClean="0"/>
              <a:t>4</a:t>
            </a:r>
            <a:r>
              <a:rPr lang="en-US" b="1" baseline="30000" dirty="0" smtClean="0"/>
              <a:t>3-</a:t>
            </a:r>
            <a:r>
              <a:rPr lang="en-US" b="1" dirty="0" smtClean="0"/>
              <a:t> </a:t>
            </a:r>
            <a:r>
              <a:rPr lang="en-US" dirty="0"/>
              <a:t>from the </a:t>
            </a:r>
            <a:r>
              <a:rPr lang="en-US" b="1" i="1" dirty="0"/>
              <a:t>stable</a:t>
            </a:r>
            <a:r>
              <a:rPr lang="en-US" i="1" dirty="0"/>
              <a:t> pool </a:t>
            </a:r>
            <a:r>
              <a:rPr lang="en-US" dirty="0"/>
              <a:t>of bone minerals in </a:t>
            </a:r>
            <a:r>
              <a:rPr lang="en-US" dirty="0" smtClean="0"/>
              <a:t>bone itself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40027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127" b="2817"/>
          <a:stretch>
            <a:fillRect/>
          </a:stretch>
        </p:blipFill>
        <p:spPr bwMode="auto">
          <a:xfrm>
            <a:off x="228600" y="381000"/>
            <a:ext cx="8686800" cy="6324600"/>
          </a:xfrm>
          <a:prstGeom prst="rect">
            <a:avLst/>
          </a:prstGeom>
          <a:noFill/>
          <a:ln>
            <a:solidFill>
              <a:srgbClr val="002060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980264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  <a:solidFill>
            <a:srgbClr val="3514FE"/>
          </a:solidFill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FFFF00"/>
                </a:solidFill>
              </a:rPr>
              <a:t> Mechanism of Bone resorption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562600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</a:pPr>
            <a:r>
              <a:rPr lang="en-US" sz="2900" dirty="0" smtClean="0"/>
              <a:t>Bone resorption is the normal destruction of bone by </a:t>
            </a:r>
            <a:r>
              <a:rPr lang="en-US" sz="2900" dirty="0" err="1" smtClean="0"/>
              <a:t>osteoclasts</a:t>
            </a:r>
            <a:r>
              <a:rPr lang="en-US" sz="2900" dirty="0" smtClean="0"/>
              <a:t>, which are </a:t>
            </a:r>
            <a:r>
              <a:rPr lang="en-US" sz="2900" b="1" dirty="0" smtClean="0"/>
              <a:t>indirectly</a:t>
            </a:r>
            <a:r>
              <a:rPr lang="en-US" sz="2900" dirty="0" smtClean="0"/>
              <a:t> stimulated by </a:t>
            </a:r>
            <a:r>
              <a:rPr lang="en-US" sz="2900" b="1" dirty="0" smtClean="0"/>
              <a:t>PTH</a:t>
            </a:r>
            <a:r>
              <a:rPr lang="en-US" sz="2900" dirty="0" smtClean="0"/>
              <a:t>. </a:t>
            </a:r>
          </a:p>
          <a:p>
            <a:pPr algn="just">
              <a:lnSpc>
                <a:spcPct val="120000"/>
              </a:lnSpc>
            </a:pPr>
            <a:r>
              <a:rPr lang="en-US" sz="2900" b="1" dirty="0" err="1" smtClean="0"/>
              <a:t>Osteoclasts</a:t>
            </a:r>
            <a:r>
              <a:rPr lang="en-US" sz="2900" b="1" dirty="0" smtClean="0"/>
              <a:t> </a:t>
            </a:r>
            <a:r>
              <a:rPr lang="en-US" sz="2900" dirty="0" smtClean="0"/>
              <a:t>do </a:t>
            </a:r>
            <a:r>
              <a:rPr lang="en-US" sz="2900" b="1" dirty="0" smtClean="0"/>
              <a:t>not</a:t>
            </a:r>
            <a:r>
              <a:rPr lang="en-US" sz="2900" dirty="0" smtClean="0"/>
              <a:t> have receptors for PTH.</a:t>
            </a:r>
          </a:p>
          <a:p>
            <a:pPr algn="just">
              <a:lnSpc>
                <a:spcPct val="120000"/>
              </a:lnSpc>
            </a:pPr>
            <a:r>
              <a:rPr lang="en-US" sz="2900" b="1" dirty="0" smtClean="0"/>
              <a:t>PTH</a:t>
            </a:r>
            <a:r>
              <a:rPr lang="en-US" sz="2900" dirty="0" smtClean="0"/>
              <a:t> binds to </a:t>
            </a:r>
            <a:r>
              <a:rPr lang="en-US" sz="2900" b="1" dirty="0" err="1" smtClean="0"/>
              <a:t>osteoblasts</a:t>
            </a:r>
            <a:r>
              <a:rPr lang="en-US" sz="2900" dirty="0" smtClean="0"/>
              <a:t> to increase their expression of </a:t>
            </a:r>
            <a:r>
              <a:rPr lang="en-US" sz="2900" b="1" dirty="0" smtClean="0"/>
              <a:t>RANKL</a:t>
            </a:r>
            <a:r>
              <a:rPr lang="en-US" sz="2900" dirty="0" smtClean="0"/>
              <a:t> and inhibits their expression of </a:t>
            </a:r>
            <a:r>
              <a:rPr lang="en-US" sz="2900" b="1" dirty="0" smtClean="0"/>
              <a:t>OPG. </a:t>
            </a:r>
          </a:p>
          <a:p>
            <a:pPr algn="just">
              <a:lnSpc>
                <a:spcPct val="120000"/>
              </a:lnSpc>
            </a:pPr>
            <a:r>
              <a:rPr lang="en-US" sz="2900" dirty="0" smtClean="0"/>
              <a:t>The binding of </a:t>
            </a:r>
            <a:r>
              <a:rPr lang="en-US" sz="2900" b="1" dirty="0" smtClean="0"/>
              <a:t>RANKL to RANK </a:t>
            </a:r>
            <a:r>
              <a:rPr lang="en-US" sz="2900" dirty="0" smtClean="0"/>
              <a:t>stimulates these </a:t>
            </a:r>
            <a:r>
              <a:rPr lang="en-US" sz="2900" b="1" dirty="0" err="1" smtClean="0"/>
              <a:t>osteoclast</a:t>
            </a:r>
            <a:r>
              <a:rPr lang="en-US" sz="2900" b="1" dirty="0" smtClean="0"/>
              <a:t> precursors </a:t>
            </a:r>
            <a:r>
              <a:rPr lang="en-US" sz="2900" dirty="0" smtClean="0"/>
              <a:t>to fuse, forming new </a:t>
            </a:r>
            <a:r>
              <a:rPr lang="en-US" sz="2900" b="1" dirty="0" err="1" smtClean="0"/>
              <a:t>osteoclasts</a:t>
            </a:r>
            <a:r>
              <a:rPr lang="en-US" sz="2900" dirty="0" smtClean="0"/>
              <a:t>, which ultimately enhances bone resorption.</a:t>
            </a:r>
          </a:p>
        </p:txBody>
      </p:sp>
    </p:spTree>
    <p:extLst>
      <p:ext uri="{BB962C8B-B14F-4D97-AF65-F5344CB8AC3E}">
        <p14:creationId xmlns="" xmlns:p14="http://schemas.microsoft.com/office/powerpoint/2010/main" val="2328134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96874"/>
            <a:ext cx="7924800" cy="746125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FF00"/>
                </a:solidFill>
              </a:rPr>
              <a:t>Osteoblast</a:t>
            </a:r>
            <a:r>
              <a:rPr lang="en-US" dirty="0" smtClean="0">
                <a:solidFill>
                  <a:srgbClr val="FFFF00"/>
                </a:solidFill>
              </a:rPr>
              <a:t> – </a:t>
            </a:r>
            <a:r>
              <a:rPr lang="en-US" dirty="0" err="1" smtClean="0">
                <a:solidFill>
                  <a:srgbClr val="FFFF00"/>
                </a:solidFill>
              </a:rPr>
              <a:t>Osteocyte</a:t>
            </a:r>
            <a:r>
              <a:rPr lang="en-US" dirty="0" smtClean="0">
                <a:solidFill>
                  <a:srgbClr val="FFFF00"/>
                </a:solidFill>
              </a:rPr>
              <a:t> relationship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57346" name="Picture 2" descr="https://encrypted-tbn2.gstatic.com/images?q=tbn:ANd9GcQtQCYxHvTi6Fm0EJYiUYCPqfHR52DiAIRM92SkBM3Aj_95fQvIg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95400"/>
            <a:ext cx="8305800" cy="51816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7010400" y="4191000"/>
            <a:ext cx="1447800" cy="9787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b="1" dirty="0" smtClean="0"/>
              <a:t>Estrogen </a:t>
            </a:r>
            <a:r>
              <a:rPr lang="en-US" sz="2400" b="1" dirty="0" err="1" smtClean="0"/>
              <a:t>Calcitonin</a:t>
            </a:r>
            <a:endParaRPr lang="en-US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228600" y="3962400"/>
            <a:ext cx="1371600" cy="9787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b="1" dirty="0" smtClean="0"/>
              <a:t>PTH</a:t>
            </a:r>
          </a:p>
          <a:p>
            <a:pPr algn="just">
              <a:lnSpc>
                <a:spcPct val="120000"/>
              </a:lnSpc>
            </a:pPr>
            <a:r>
              <a:rPr lang="en-US" sz="2400" b="1" dirty="0" smtClean="0"/>
              <a:t>Calcitriol</a:t>
            </a:r>
            <a:endParaRPr lang="en-US" sz="24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6629400" cy="685800"/>
          </a:xfrm>
          <a:solidFill>
            <a:srgbClr val="3514FE"/>
          </a:solidFill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B) Action of PTH on kidneys</a:t>
            </a:r>
            <a:endParaRPr lang="en-US" baseline="30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410200"/>
          </a:xfrm>
        </p:spPr>
        <p:txBody>
          <a:bodyPr>
            <a:noAutofit/>
          </a:bodyPr>
          <a:lstStyle/>
          <a:p>
            <a:pPr algn="just">
              <a:lnSpc>
                <a:spcPct val="130000"/>
              </a:lnSpc>
            </a:pPr>
            <a:r>
              <a:rPr lang="en-US" sz="2800" dirty="0" smtClean="0">
                <a:sym typeface="Wingdings"/>
              </a:rPr>
              <a:t></a:t>
            </a:r>
            <a:r>
              <a:rPr lang="en-US" sz="2800" dirty="0" smtClean="0"/>
              <a:t> </a:t>
            </a:r>
            <a:r>
              <a:rPr lang="en-US" sz="2800" dirty="0" err="1" smtClean="0"/>
              <a:t>reabsorption</a:t>
            </a:r>
            <a:r>
              <a:rPr lang="en-US" sz="2800" dirty="0" smtClean="0"/>
              <a:t> of </a:t>
            </a:r>
            <a:r>
              <a:rPr lang="en-US" sz="2800" b="1" u="sng" dirty="0" smtClean="0"/>
              <a:t>C</a:t>
            </a:r>
            <a:r>
              <a:rPr lang="en-US" sz="2800" dirty="0" smtClean="0"/>
              <a:t>alcium in </a:t>
            </a:r>
            <a:r>
              <a:rPr lang="en-US" sz="2800" b="1" dirty="0" smtClean="0"/>
              <a:t>DCT</a:t>
            </a:r>
            <a:r>
              <a:rPr lang="en-US" sz="2800" dirty="0" smtClean="0"/>
              <a:t> &amp; </a:t>
            </a:r>
            <a:r>
              <a:rPr lang="en-US" sz="2800" b="1" u="sng" dirty="0" smtClean="0"/>
              <a:t>C</a:t>
            </a:r>
            <a:r>
              <a:rPr lang="en-US" sz="2800" b="1" dirty="0" smtClean="0"/>
              <a:t>D</a:t>
            </a:r>
            <a:r>
              <a:rPr lang="en-US" sz="2800" dirty="0" smtClean="0"/>
              <a:t> of </a:t>
            </a:r>
            <a:r>
              <a:rPr lang="en-US" sz="2800" dirty="0" err="1" smtClean="0"/>
              <a:t>nephrons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/>
              </a:rPr>
              <a:t> </a:t>
            </a:r>
            <a:r>
              <a:rPr lang="en-US" sz="2800" dirty="0" smtClean="0"/>
              <a:t>  plasma </a:t>
            </a:r>
            <a:r>
              <a:rPr lang="en-US" sz="2800" b="1" u="sng" dirty="0" smtClean="0"/>
              <a:t>C</a:t>
            </a:r>
            <a:r>
              <a:rPr lang="en-US" sz="2800" dirty="0" smtClean="0"/>
              <a:t>a</a:t>
            </a:r>
            <a:r>
              <a:rPr lang="en-US" sz="2800" baseline="30000" dirty="0" smtClean="0"/>
              <a:t>++</a:t>
            </a:r>
            <a:r>
              <a:rPr lang="en-US" sz="2800" dirty="0" smtClean="0"/>
              <a:t> level.</a:t>
            </a:r>
          </a:p>
          <a:p>
            <a:pPr lvl="0" algn="just">
              <a:lnSpc>
                <a:spcPct val="130000"/>
              </a:lnSpc>
            </a:pPr>
            <a:r>
              <a:rPr lang="en-US" sz="2800" dirty="0" smtClean="0">
                <a:sym typeface="Wingdings"/>
              </a:rPr>
              <a:t></a:t>
            </a:r>
            <a:r>
              <a:rPr lang="en-US" sz="2800" dirty="0" smtClean="0"/>
              <a:t> reabsorption of  </a:t>
            </a:r>
            <a:r>
              <a:rPr lang="en-US" sz="2800" b="1" u="sng" dirty="0" smtClean="0"/>
              <a:t>P</a:t>
            </a:r>
            <a:r>
              <a:rPr lang="en-US" sz="2800" dirty="0" smtClean="0"/>
              <a:t>hosphate in </a:t>
            </a:r>
            <a:r>
              <a:rPr lang="en-US" sz="2800" b="1" u="sng" dirty="0" smtClean="0"/>
              <a:t>P</a:t>
            </a:r>
            <a:r>
              <a:rPr lang="en-US" sz="2800" b="1" dirty="0" smtClean="0"/>
              <a:t>CT</a:t>
            </a:r>
            <a:r>
              <a:rPr lang="en-US" sz="2800" dirty="0" smtClean="0"/>
              <a:t> of </a:t>
            </a:r>
            <a:r>
              <a:rPr lang="en-US" sz="2800" dirty="0" err="1" smtClean="0"/>
              <a:t>nephrons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/>
              </a:rPr>
              <a:t> </a:t>
            </a:r>
            <a:r>
              <a:rPr lang="en-US" sz="2800" dirty="0" smtClean="0"/>
              <a:t> plasma </a:t>
            </a:r>
            <a:r>
              <a:rPr lang="en-US" sz="2800" b="1" u="sng" dirty="0" smtClean="0"/>
              <a:t>P</a:t>
            </a:r>
            <a:r>
              <a:rPr lang="en-US" sz="2800" dirty="0" smtClean="0"/>
              <a:t>hosphate level. </a:t>
            </a:r>
          </a:p>
          <a:p>
            <a:pPr lvl="0" algn="just">
              <a:lnSpc>
                <a:spcPct val="130000"/>
              </a:lnSpc>
            </a:pPr>
            <a:r>
              <a:rPr lang="en-US" sz="2800" dirty="0" smtClean="0"/>
              <a:t>When the (calcium : phosphate ratio) increases, more calcium is free in the circulation.</a:t>
            </a:r>
          </a:p>
          <a:p>
            <a:pPr lvl="0" algn="just">
              <a:lnSpc>
                <a:spcPct val="130000"/>
              </a:lnSpc>
            </a:pPr>
            <a:r>
              <a:rPr lang="en-US" sz="2800" b="1" dirty="0" smtClean="0"/>
              <a:t>PTH accelerates the final step of </a:t>
            </a:r>
            <a:r>
              <a:rPr lang="en-US" sz="2800" dirty="0" err="1" smtClean="0"/>
              <a:t>calcitriol</a:t>
            </a:r>
            <a:r>
              <a:rPr lang="en-US" sz="2800" dirty="0" smtClean="0"/>
              <a:t> synthesis in the kidney, resulting in </a:t>
            </a:r>
            <a:r>
              <a:rPr lang="en-US" sz="2800" i="1" dirty="0" smtClean="0"/>
              <a:t>increased absorption of </a:t>
            </a:r>
            <a:r>
              <a:rPr lang="en-US" sz="2800" b="1" u="sng" dirty="0" smtClean="0"/>
              <a:t>C</a:t>
            </a:r>
            <a:r>
              <a:rPr lang="en-US" sz="2800" dirty="0" smtClean="0"/>
              <a:t>a</a:t>
            </a:r>
            <a:r>
              <a:rPr lang="en-US" sz="2800" baseline="30000" dirty="0" smtClean="0"/>
              <a:t>++</a:t>
            </a:r>
            <a:r>
              <a:rPr lang="en-US" sz="2800" i="1" dirty="0" smtClean="0"/>
              <a:t> from the </a:t>
            </a:r>
            <a:r>
              <a:rPr lang="en-US" sz="2800" b="1" i="1" dirty="0" smtClean="0"/>
              <a:t>GIT.</a:t>
            </a:r>
          </a:p>
          <a:p>
            <a:pPr lvl="0" algn="just">
              <a:lnSpc>
                <a:spcPct val="150000"/>
              </a:lnSpc>
              <a:buNone/>
            </a:pPr>
            <a:endParaRPr lang="en-US" sz="2600" baseline="30000" dirty="0" smtClean="0"/>
          </a:p>
        </p:txBody>
      </p:sp>
    </p:spTree>
    <p:extLst>
      <p:ext uri="{BB962C8B-B14F-4D97-AF65-F5344CB8AC3E}">
        <p14:creationId xmlns="" xmlns:p14="http://schemas.microsoft.com/office/powerpoint/2010/main" val="141495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7924800" cy="685800"/>
          </a:xfrm>
          <a:solidFill>
            <a:srgbClr val="3514FE"/>
          </a:solidFill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C) PTH action </a:t>
            </a:r>
            <a:r>
              <a:rPr lang="en-US" sz="4800" dirty="0">
                <a:solidFill>
                  <a:srgbClr val="FFFF00"/>
                </a:solidFill>
              </a:rPr>
              <a:t>on the </a:t>
            </a:r>
            <a:r>
              <a:rPr lang="en-US" sz="4800" dirty="0" smtClean="0">
                <a:solidFill>
                  <a:srgbClr val="FFFF00"/>
                </a:solidFill>
              </a:rPr>
              <a:t>Intestine</a:t>
            </a:r>
            <a:endParaRPr lang="en-US" sz="4800" baseline="30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5410200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It enhances the absorption of calcium in the intestine by increasing the production of </a:t>
            </a:r>
            <a:r>
              <a:rPr lang="en-US" sz="2700" b="1" dirty="0" smtClean="0">
                <a:latin typeface="Times New Roman" pitchFamily="18" charset="0"/>
                <a:cs typeface="Times New Roman" pitchFamily="18" charset="0"/>
              </a:rPr>
              <a:t>activated vitamin D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>
              <a:lnSpc>
                <a:spcPct val="150000"/>
              </a:lnSpc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PTH increases the activity of </a:t>
            </a:r>
            <a:r>
              <a:rPr lang="en-US" sz="2700" b="1" dirty="0" smtClean="0">
                <a:latin typeface="Times New Roman" pitchFamily="18" charset="0"/>
                <a:cs typeface="Times New Roman" pitchFamily="18" charset="0"/>
              </a:rPr>
              <a:t>1-</a:t>
            </a:r>
            <a:r>
              <a:rPr lang="el-GR" sz="2700" b="1" dirty="0" smtClean="0">
                <a:latin typeface="Times New Roman" pitchFamily="18" charset="0"/>
                <a:cs typeface="Times New Roman" pitchFamily="18" charset="0"/>
              </a:rPr>
              <a:t>α-</a:t>
            </a:r>
            <a:r>
              <a:rPr lang="en-US" sz="2700" b="1" dirty="0" err="1" smtClean="0">
                <a:latin typeface="Times New Roman" pitchFamily="18" charset="0"/>
                <a:cs typeface="Times New Roman" pitchFamily="18" charset="0"/>
              </a:rPr>
              <a:t>hydroxylase</a:t>
            </a:r>
            <a:r>
              <a:rPr lang="en-US" sz="2700" b="1" dirty="0" smtClean="0">
                <a:latin typeface="Times New Roman" pitchFamily="18" charset="0"/>
                <a:cs typeface="Times New Roman" pitchFamily="18" charset="0"/>
              </a:rPr>
              <a:t> enzyme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, which converts 25-hydroxycholecalciferol, the major circulating form of inactive vitamin D, into 1,25-dihydroxycholecalciferol </a:t>
            </a:r>
            <a:r>
              <a:rPr lang="en-US" sz="2700" b="1" dirty="0" smtClean="0">
                <a:latin typeface="Times New Roman" pitchFamily="18" charset="0"/>
                <a:cs typeface="Times New Roman" pitchFamily="18" charset="0"/>
              </a:rPr>
              <a:t>(Calcitriol)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, the active form of vitamin D, </a:t>
            </a:r>
            <a:r>
              <a:rPr lang="en-US" sz="2700" b="1" dirty="0" smtClean="0">
                <a:latin typeface="Times New Roman" pitchFamily="18" charset="0"/>
                <a:cs typeface="Times New Roman" pitchFamily="18" charset="0"/>
              </a:rPr>
              <a:t>in the kidney. </a:t>
            </a:r>
          </a:p>
          <a:p>
            <a:pPr lvl="0" algn="just">
              <a:lnSpc>
                <a:spcPct val="150000"/>
              </a:lnSpc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This activated form of vitamin D</a:t>
            </a:r>
            <a:r>
              <a:rPr lang="en-US" sz="2700" b="1" dirty="0" smtClean="0">
                <a:latin typeface="Times New Roman" pitchFamily="18" charset="0"/>
                <a:cs typeface="Times New Roman" pitchFamily="18" charset="0"/>
              </a:rPr>
              <a:t> (Calcitriol)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 increases the absorption of Ca</a:t>
            </a:r>
            <a:r>
              <a:rPr lang="en-US" sz="2700" baseline="42000" dirty="0" smtClean="0">
                <a:latin typeface="Times New Roman" pitchFamily="18" charset="0"/>
                <a:cs typeface="Times New Roman" pitchFamily="18" charset="0"/>
              </a:rPr>
              <a:t>2+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ions by the intestine via </a:t>
            </a:r>
            <a:r>
              <a:rPr lang="en-US" sz="2700" b="1" dirty="0" err="1" smtClean="0">
                <a:latin typeface="Times New Roman" pitchFamily="18" charset="0"/>
                <a:cs typeface="Times New Roman" pitchFamily="18" charset="0"/>
              </a:rPr>
              <a:t>calbindin</a:t>
            </a:r>
            <a:r>
              <a:rPr lang="en-US" sz="27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7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495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5298" name="Picture 2" descr="http://www.parathyroidmd.com/images/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http://courses.washington.edu/conj/bess/calcium/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6705600" cy="762000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Regulation of PTH secretion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3657600" cy="54102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just">
              <a:lnSpc>
                <a:spcPct val="130000"/>
              </a:lnSpc>
            </a:pPr>
            <a:r>
              <a:rPr lang="en-US" sz="2600" dirty="0" smtClean="0"/>
              <a:t>It is </a:t>
            </a:r>
            <a:r>
              <a:rPr lang="en-US" sz="2600" b="1" dirty="0" smtClean="0"/>
              <a:t>not </a:t>
            </a:r>
            <a:r>
              <a:rPr lang="en-US" sz="2600" dirty="0" smtClean="0"/>
              <a:t>under control of hypothalamus nor anterior pituitary.</a:t>
            </a:r>
          </a:p>
          <a:p>
            <a:pPr algn="just">
              <a:lnSpc>
                <a:spcPct val="130000"/>
              </a:lnSpc>
            </a:pPr>
            <a:r>
              <a:rPr lang="en-US" sz="2600" dirty="0" smtClean="0"/>
              <a:t>It is controlled by </a:t>
            </a:r>
            <a:r>
              <a:rPr lang="en-US" sz="2600" b="1" dirty="0" smtClean="0"/>
              <a:t>Plasma Ca</a:t>
            </a:r>
            <a:r>
              <a:rPr lang="en-US" sz="2600" b="1" baseline="30000" dirty="0" smtClean="0"/>
              <a:t>++</a:t>
            </a:r>
            <a:r>
              <a:rPr lang="en-US" sz="2600" b="1" dirty="0" smtClean="0"/>
              <a:t> Level</a:t>
            </a:r>
            <a:r>
              <a:rPr lang="en-US" sz="2600" dirty="0" smtClean="0"/>
              <a:t> (and to a lesser extent magnesium) by </a:t>
            </a:r>
            <a:r>
              <a:rPr lang="en-US" sz="2600" b="1" dirty="0" smtClean="0"/>
              <a:t>– </a:t>
            </a:r>
            <a:r>
              <a:rPr lang="en-US" sz="2600" b="1" dirty="0" err="1" smtClean="0"/>
              <a:t>ve</a:t>
            </a:r>
            <a:r>
              <a:rPr lang="en-US" sz="2600" b="1" dirty="0" smtClean="0"/>
              <a:t> feedback mechanism. </a:t>
            </a:r>
          </a:p>
          <a:p>
            <a:pPr algn="just">
              <a:lnSpc>
                <a:spcPct val="130000"/>
              </a:lnSpc>
              <a:buNone/>
            </a:pPr>
            <a:r>
              <a:rPr lang="en-US" sz="2600" dirty="0" smtClean="0"/>
              <a:t>    i.e. </a:t>
            </a:r>
            <a:r>
              <a:rPr lang="en-US" sz="2600" dirty="0" smtClean="0">
                <a:sym typeface="Wingdings"/>
              </a:rPr>
              <a:t></a:t>
            </a:r>
            <a:r>
              <a:rPr lang="en-US" sz="2600" dirty="0" smtClean="0"/>
              <a:t> plasma Ca</a:t>
            </a:r>
            <a:r>
              <a:rPr lang="en-US" sz="2600" baseline="30000" dirty="0" smtClean="0"/>
              <a:t>++</a:t>
            </a:r>
            <a:r>
              <a:rPr lang="en-US" sz="2600" dirty="0" smtClean="0"/>
              <a:t> </a:t>
            </a:r>
            <a:r>
              <a:rPr lang="en-US" sz="2600" dirty="0" smtClean="0">
                <a:sym typeface="Wingdings"/>
              </a:rPr>
              <a:t></a:t>
            </a:r>
            <a:r>
              <a:rPr lang="en-US" sz="2600" dirty="0" smtClean="0"/>
              <a:t> </a:t>
            </a:r>
            <a:r>
              <a:rPr lang="en-US" sz="2600" dirty="0" smtClean="0">
                <a:sym typeface="Wingdings"/>
              </a:rPr>
              <a:t></a:t>
            </a:r>
            <a:r>
              <a:rPr lang="en-US" sz="2600" dirty="0" smtClean="0"/>
              <a:t> PTH secretion. </a:t>
            </a:r>
            <a:endParaRPr lang="en-US" sz="2600" dirty="0"/>
          </a:p>
        </p:txBody>
      </p:sp>
      <p:pic>
        <p:nvPicPr>
          <p:cNvPr id="5" name="Picture 6" descr="19f2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219200"/>
            <a:ext cx="4970779" cy="54102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81222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1" descr="19f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7630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083" name="Rectangle 2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3596350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81000"/>
            <a:ext cx="5257800" cy="746126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Lecture Objectives</a:t>
            </a: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571500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3000" dirty="0" smtClean="0"/>
              <a:t>At the end of this lecture, students should be able to: </a:t>
            </a:r>
            <a:endParaRPr lang="en-US" sz="3000" dirty="0" smtClean="0"/>
          </a:p>
          <a:p>
            <a:pPr algn="just">
              <a:buNone/>
            </a:pPr>
            <a:endParaRPr lang="en-US" sz="3000" dirty="0" smtClean="0"/>
          </a:p>
          <a:p>
            <a:pPr algn="just"/>
            <a:r>
              <a:rPr lang="en-US" sz="3000" dirty="0" smtClean="0"/>
              <a:t>Describe the role of </a:t>
            </a:r>
            <a:r>
              <a:rPr lang="en-US" sz="3000" b="1" dirty="0" smtClean="0"/>
              <a:t>calcium </a:t>
            </a:r>
            <a:r>
              <a:rPr lang="en-US" sz="3000" dirty="0" smtClean="0"/>
              <a:t>in the body</a:t>
            </a:r>
          </a:p>
          <a:p>
            <a:pPr algn="just"/>
            <a:r>
              <a:rPr lang="en-US" sz="3000" dirty="0" smtClean="0"/>
              <a:t>Enumerate the hormones affecting plasma calcium</a:t>
            </a:r>
          </a:p>
          <a:p>
            <a:pPr algn="just"/>
            <a:r>
              <a:rPr lang="en-US" sz="3000" dirty="0" smtClean="0"/>
              <a:t>Describe the actions of </a:t>
            </a:r>
            <a:r>
              <a:rPr lang="en-US" sz="3000" b="1" dirty="0" smtClean="0"/>
              <a:t>parathyroid hormone</a:t>
            </a:r>
          </a:p>
          <a:p>
            <a:pPr algn="just"/>
            <a:r>
              <a:rPr lang="en-US" sz="3000" dirty="0" smtClean="0"/>
              <a:t>Know the source </a:t>
            </a:r>
            <a:r>
              <a:rPr lang="en-US" sz="3000" dirty="0"/>
              <a:t>and actions of </a:t>
            </a:r>
            <a:r>
              <a:rPr lang="en-US" sz="3000" b="1" dirty="0" err="1" smtClean="0"/>
              <a:t>calcitonin</a:t>
            </a:r>
            <a:r>
              <a:rPr lang="en-US" sz="3000" b="1" dirty="0" smtClean="0"/>
              <a:t> </a:t>
            </a:r>
          </a:p>
          <a:p>
            <a:pPr algn="just"/>
            <a:r>
              <a:rPr lang="en-US" sz="3000" dirty="0" smtClean="0"/>
              <a:t>Describe the role of </a:t>
            </a:r>
            <a:r>
              <a:rPr lang="en-US" sz="3000" b="1" dirty="0" err="1" smtClean="0"/>
              <a:t>calcitriol</a:t>
            </a:r>
            <a:endParaRPr lang="en-US" sz="3000" b="1" dirty="0" smtClean="0"/>
          </a:p>
          <a:p>
            <a:pPr algn="just"/>
            <a:r>
              <a:rPr lang="en-US" sz="3000" dirty="0" smtClean="0"/>
              <a:t>Describe Pathophysiology of </a:t>
            </a:r>
            <a:r>
              <a:rPr lang="en-US" sz="3000" dirty="0" err="1" smtClean="0"/>
              <a:t>hypoparathyroidism</a:t>
            </a:r>
            <a:r>
              <a:rPr lang="en-US" sz="3000" dirty="0" smtClean="0"/>
              <a:t> &amp; hyperparathyroidism</a:t>
            </a:r>
          </a:p>
          <a:p>
            <a:pPr algn="just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58472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667000" y="152400"/>
            <a:ext cx="3962400" cy="762000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2- Calcitonin</a:t>
            </a: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592763"/>
          </a:xfrm>
        </p:spPr>
        <p:txBody>
          <a:bodyPr>
            <a:noAutofit/>
          </a:bodyPr>
          <a:lstStyle/>
          <a:p>
            <a:pPr algn="just">
              <a:lnSpc>
                <a:spcPct val="130000"/>
              </a:lnSpc>
            </a:pPr>
            <a:r>
              <a:rPr lang="en-US" sz="2600" b="1" dirty="0" smtClean="0"/>
              <a:t>It </a:t>
            </a:r>
            <a:r>
              <a:rPr lang="en-US" sz="2600" dirty="0" smtClean="0"/>
              <a:t>is a 32-amino acid linear polypeptide hormone produced in humans primarily by </a:t>
            </a:r>
            <a:r>
              <a:rPr lang="en-US" sz="2600" b="1" dirty="0" err="1" smtClean="0"/>
              <a:t>parafollicular</a:t>
            </a:r>
            <a:r>
              <a:rPr lang="en-US" sz="2600" b="1" dirty="0" smtClean="0"/>
              <a:t> C-cells of the thyroid</a:t>
            </a:r>
            <a:r>
              <a:rPr lang="en-US" sz="2600" dirty="0" smtClean="0"/>
              <a:t>.</a:t>
            </a:r>
          </a:p>
          <a:p>
            <a:pPr algn="just">
              <a:lnSpc>
                <a:spcPct val="130000"/>
              </a:lnSpc>
            </a:pPr>
            <a:r>
              <a:rPr lang="en-US" sz="2600" dirty="0" err="1" smtClean="0"/>
              <a:t>Calcitonin</a:t>
            </a:r>
            <a:r>
              <a:rPr lang="en-US" sz="2600" dirty="0" smtClean="0"/>
              <a:t> counteracts parathyroid hormone. </a:t>
            </a:r>
            <a:r>
              <a:rPr lang="en-US" sz="2600" dirty="0" err="1" smtClean="0"/>
              <a:t>Calcitonin</a:t>
            </a:r>
            <a:r>
              <a:rPr lang="en-US" sz="2600" dirty="0" smtClean="0"/>
              <a:t> </a:t>
            </a:r>
            <a:r>
              <a:rPr lang="en-US" sz="2600" b="1" dirty="0" smtClean="0"/>
              <a:t>reduces calcium levels in the blood </a:t>
            </a:r>
            <a:r>
              <a:rPr lang="en-US" sz="2600" dirty="0" smtClean="0"/>
              <a:t>by two main mechanisms:</a:t>
            </a:r>
          </a:p>
          <a:p>
            <a:pPr marL="857250" lvl="1" indent="-457200" algn="just">
              <a:lnSpc>
                <a:spcPct val="130000"/>
              </a:lnSpc>
              <a:buFont typeface="+mj-lt"/>
              <a:buAutoNum type="arabicPeriod"/>
            </a:pPr>
            <a:r>
              <a:rPr lang="en-US" sz="2600" b="1" u="sng" dirty="0" smtClean="0"/>
              <a:t>Inhibits</a:t>
            </a:r>
            <a:r>
              <a:rPr lang="en-US" sz="2600" dirty="0" smtClean="0"/>
              <a:t> </a:t>
            </a:r>
            <a:r>
              <a:rPr lang="en-US" sz="2600" b="1" dirty="0" err="1" smtClean="0"/>
              <a:t>osteoclast</a:t>
            </a:r>
            <a:r>
              <a:rPr lang="en-US" sz="2600" b="1" dirty="0" smtClean="0"/>
              <a:t> activity </a:t>
            </a:r>
            <a:r>
              <a:rPr lang="en-US" sz="2600" dirty="0" smtClean="0"/>
              <a:t>in bones. Therefore, the inhibition of </a:t>
            </a:r>
            <a:r>
              <a:rPr lang="en-US" sz="2600" dirty="0" err="1" smtClean="0"/>
              <a:t>osteoclasts</a:t>
            </a:r>
            <a:r>
              <a:rPr lang="en-US" sz="2600" dirty="0" smtClean="0"/>
              <a:t> by </a:t>
            </a:r>
            <a:r>
              <a:rPr lang="en-US" sz="2600" dirty="0" err="1" smtClean="0"/>
              <a:t>calcitonin</a:t>
            </a:r>
            <a:r>
              <a:rPr lang="en-US" sz="2600" dirty="0" smtClean="0"/>
              <a:t> directly reduces the amount of calcium released into the blood. </a:t>
            </a:r>
          </a:p>
          <a:p>
            <a:pPr marL="857250" lvl="1" indent="-457200" algn="just">
              <a:lnSpc>
                <a:spcPct val="130000"/>
              </a:lnSpc>
              <a:buFont typeface="+mj-lt"/>
              <a:buAutoNum type="arabicPeriod"/>
            </a:pPr>
            <a:r>
              <a:rPr lang="en-US" sz="2600" b="1" u="sng" dirty="0" smtClean="0"/>
              <a:t>Inhibits</a:t>
            </a:r>
            <a:r>
              <a:rPr lang="en-US" sz="2600" dirty="0" smtClean="0"/>
              <a:t> renal tubular cells </a:t>
            </a:r>
            <a:r>
              <a:rPr lang="en-US" sz="2600" dirty="0" err="1" smtClean="0"/>
              <a:t>reabsorption</a:t>
            </a:r>
            <a:r>
              <a:rPr lang="en-US" sz="2600" dirty="0" smtClean="0"/>
              <a:t> of Ca</a:t>
            </a:r>
            <a:r>
              <a:rPr lang="en-US" sz="2600" baseline="40000" dirty="0" smtClean="0"/>
              <a:t>2+</a:t>
            </a:r>
            <a:r>
              <a:rPr lang="en-US" sz="2600" dirty="0" smtClean="0"/>
              <a:t> allowing it to be excreted in the urine.</a:t>
            </a:r>
          </a:p>
          <a:p>
            <a:pPr marL="857250" lvl="1" indent="-457200" algn="just">
              <a:lnSpc>
                <a:spcPct val="130000"/>
              </a:lnSpc>
              <a:buFont typeface="+mj-lt"/>
              <a:buAutoNum type="arabicPeriod"/>
            </a:pPr>
            <a:endParaRPr lang="en-US" sz="2600" dirty="0" smtClean="0"/>
          </a:p>
        </p:txBody>
      </p:sp>
    </p:spTree>
    <p:extLst>
      <p:ext uri="{BB962C8B-B14F-4D97-AF65-F5344CB8AC3E}">
        <p14:creationId xmlns="" xmlns:p14="http://schemas.microsoft.com/office/powerpoint/2010/main" val="326976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71628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600" dirty="0" smtClean="0"/>
              <a:t>The actions of PTH and </a:t>
            </a:r>
            <a:r>
              <a:rPr lang="en-US" sz="2600" dirty="0" err="1" smtClean="0"/>
              <a:t>calcitonin</a:t>
            </a:r>
            <a:r>
              <a:rPr lang="en-US" sz="2600" dirty="0" smtClean="0"/>
              <a:t> are </a:t>
            </a:r>
            <a:r>
              <a:rPr lang="en-US" sz="2600" b="1" dirty="0" smtClean="0"/>
              <a:t>antagonistic</a:t>
            </a:r>
            <a:r>
              <a:rPr lang="en-US" sz="2600" dirty="0" smtClean="0"/>
              <a:t> on bone resorption but </a:t>
            </a:r>
            <a:r>
              <a:rPr lang="en-US" sz="2600" b="1" dirty="0" smtClean="0"/>
              <a:t>synergistic</a:t>
            </a:r>
            <a:r>
              <a:rPr lang="en-US" sz="2600" dirty="0" smtClean="0"/>
              <a:t> on decreasing the renal tubular </a:t>
            </a:r>
            <a:r>
              <a:rPr lang="en-US" sz="2600" dirty="0" err="1" smtClean="0"/>
              <a:t>reabsorption</a:t>
            </a:r>
            <a:r>
              <a:rPr lang="en-US" sz="2600" dirty="0" smtClean="0"/>
              <a:t> of phosphorus.</a:t>
            </a:r>
            <a:endParaRPr lang="en-US" sz="2600" b="1" dirty="0" smtClean="0"/>
          </a:p>
          <a:p>
            <a:pPr algn="just">
              <a:lnSpc>
                <a:spcPct val="150000"/>
              </a:lnSpc>
            </a:pPr>
            <a:r>
              <a:rPr lang="en-US" sz="2600" b="1" dirty="0" err="1" smtClean="0"/>
              <a:t>Calcitonin</a:t>
            </a:r>
            <a:r>
              <a:rPr lang="en-US" sz="2600" b="1" dirty="0" smtClean="0"/>
              <a:t> </a:t>
            </a:r>
            <a:r>
              <a:rPr lang="en-US" sz="2600" dirty="0" smtClean="0"/>
              <a:t>protects against calcium loss from skeleton during periods of calcium mobilization, such as pregnancy and lactation. </a:t>
            </a:r>
            <a:r>
              <a:rPr lang="en-US" sz="2600" b="1" dirty="0" err="1" smtClean="0"/>
              <a:t>Calcitonin</a:t>
            </a:r>
            <a:r>
              <a:rPr lang="en-US" sz="2600" dirty="0" smtClean="0"/>
              <a:t> prevents postprandial </a:t>
            </a:r>
            <a:r>
              <a:rPr lang="en-US" sz="2600" dirty="0" err="1" smtClean="0"/>
              <a:t>hypercalcemia</a:t>
            </a:r>
            <a:r>
              <a:rPr lang="en-US" sz="2600" dirty="0" smtClean="0"/>
              <a:t> resulting from absorption of Ca</a:t>
            </a:r>
            <a:r>
              <a:rPr lang="en-US" sz="2600" baseline="40000" dirty="0" smtClean="0"/>
              <a:t>2+ </a:t>
            </a:r>
            <a:r>
              <a:rPr lang="en-US" sz="26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2600" b="1" dirty="0" smtClean="0"/>
              <a:t>Salmon </a:t>
            </a:r>
            <a:r>
              <a:rPr lang="en-US" sz="2600" b="1" dirty="0" err="1" smtClean="0"/>
              <a:t>calcitonin</a:t>
            </a:r>
            <a:r>
              <a:rPr lang="en-US" sz="2600" b="1" dirty="0" smtClean="0"/>
              <a:t> </a:t>
            </a:r>
            <a:r>
              <a:rPr lang="en-US" sz="2600" dirty="0" smtClean="0"/>
              <a:t>is used for treatment of: Postmenopausal osteoporosis, </a:t>
            </a:r>
            <a:r>
              <a:rPr lang="en-US" sz="2600" dirty="0" err="1" smtClean="0"/>
              <a:t>Hypercalcaemia</a:t>
            </a:r>
            <a:r>
              <a:rPr lang="en-US" sz="2600" dirty="0" smtClean="0"/>
              <a:t> &amp; Paget's disease.</a:t>
            </a:r>
          </a:p>
          <a:p>
            <a:endParaRPr lang="en-US" sz="2400" dirty="0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2667000" y="152400"/>
            <a:ext cx="3962400" cy="685800"/>
          </a:xfrm>
          <a:prstGeom prst="rect">
            <a:avLst/>
          </a:prstGeom>
          <a:solidFill>
            <a:srgbClr val="3514FE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err="1" smtClean="0">
                <a:ln w="12700">
                  <a:solidFill>
                    <a:srgbClr val="CC99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Calcitonin</a:t>
            </a:r>
            <a:endParaRPr kumimoji="0" lang="en-US" sz="5400" b="1" i="0" u="none" strike="noStrike" kern="1200" cap="none" spc="0" normalizeH="0" baseline="0" noProof="0" dirty="0">
              <a:ln w="12700">
                <a:solidFill>
                  <a:srgbClr val="CC99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5638800" cy="1143000"/>
          </a:xfrm>
          <a:solidFill>
            <a:srgbClr val="3514FE"/>
          </a:solidFill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3- CALCITRIOL 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sz="3600" dirty="0" smtClean="0">
                <a:solidFill>
                  <a:srgbClr val="FFFF00"/>
                </a:solidFill>
              </a:rPr>
              <a:t>(1,25-(OH)</a:t>
            </a:r>
            <a:r>
              <a:rPr lang="en-US" sz="3600" baseline="-25000" dirty="0" smtClean="0">
                <a:solidFill>
                  <a:srgbClr val="FFFF00"/>
                </a:solidFill>
              </a:rPr>
              <a:t>2</a:t>
            </a:r>
            <a:r>
              <a:rPr lang="en-US" sz="3600" dirty="0" smtClean="0">
                <a:solidFill>
                  <a:srgbClr val="FFFF00"/>
                </a:solidFill>
              </a:rPr>
              <a:t>-cholecalciferol) 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6248400" cy="5791200"/>
          </a:xfrm>
        </p:spPr>
        <p:txBody>
          <a:bodyPr>
            <a:noAutofit/>
          </a:bodyPr>
          <a:lstStyle/>
          <a:p>
            <a:pPr algn="just">
              <a:lnSpc>
                <a:spcPct val="130000"/>
              </a:lnSpc>
            </a:pPr>
            <a:r>
              <a:rPr lang="en-US" sz="2600" b="1" dirty="0" smtClean="0"/>
              <a:t>A steroid like </a:t>
            </a:r>
            <a:r>
              <a:rPr lang="en-US" sz="2600" dirty="0" smtClean="0"/>
              <a:t>compound essential for Ca</a:t>
            </a:r>
            <a:r>
              <a:rPr lang="en-US" sz="2600" baseline="30000" dirty="0" smtClean="0"/>
              <a:t>++</a:t>
            </a:r>
            <a:r>
              <a:rPr lang="en-US" sz="2600" dirty="0" smtClean="0"/>
              <a:t> absorption in </a:t>
            </a:r>
            <a:r>
              <a:rPr lang="en-US" sz="2600" b="1" dirty="0" smtClean="0"/>
              <a:t>the intestine</a:t>
            </a:r>
            <a:r>
              <a:rPr lang="en-US" sz="2600" dirty="0" smtClean="0"/>
              <a:t>. Activated by the addition of two (-OH) groups. </a:t>
            </a:r>
          </a:p>
          <a:p>
            <a:pPr algn="just">
              <a:lnSpc>
                <a:spcPct val="130000"/>
              </a:lnSpc>
            </a:pPr>
            <a:r>
              <a:rPr lang="en-US" sz="2600" dirty="0" smtClean="0"/>
              <a:t>The first reaction occurs in </a:t>
            </a:r>
            <a:r>
              <a:rPr lang="en-US" sz="2600" b="1" dirty="0" smtClean="0"/>
              <a:t>the liver </a:t>
            </a:r>
            <a:r>
              <a:rPr lang="en-US" sz="2600" dirty="0" smtClean="0"/>
              <a:t>&amp; the second in </a:t>
            </a:r>
            <a:r>
              <a:rPr lang="en-US" sz="2600" b="1" dirty="0" smtClean="0"/>
              <a:t>kidneys</a:t>
            </a:r>
            <a:r>
              <a:rPr lang="en-US" sz="2600" dirty="0" smtClean="0"/>
              <a:t>.</a:t>
            </a:r>
          </a:p>
          <a:p>
            <a:pPr lvl="0" algn="just">
              <a:lnSpc>
                <a:spcPct val="130000"/>
              </a:lnSpc>
            </a:pPr>
            <a:r>
              <a:rPr lang="en-US" sz="2600" dirty="0" smtClean="0"/>
              <a:t>It is the active metabolite of vitamin D</a:t>
            </a:r>
            <a:r>
              <a:rPr lang="en-US" sz="2600" baseline="-25000" dirty="0" smtClean="0"/>
              <a:t>3</a:t>
            </a:r>
            <a:endParaRPr lang="en-US" sz="2600" dirty="0" smtClean="0"/>
          </a:p>
          <a:p>
            <a:pPr algn="just">
              <a:lnSpc>
                <a:spcPct val="130000"/>
              </a:lnSpc>
            </a:pPr>
            <a:r>
              <a:rPr lang="en-US" sz="2600" b="1" dirty="0" smtClean="0"/>
              <a:t>PTH accelerates the final step of </a:t>
            </a:r>
            <a:r>
              <a:rPr lang="en-US" sz="2600" b="1" dirty="0" err="1" smtClean="0"/>
              <a:t>calcitriol</a:t>
            </a:r>
            <a:r>
              <a:rPr lang="en-US" sz="2600" b="1" dirty="0" smtClean="0"/>
              <a:t> </a:t>
            </a:r>
            <a:r>
              <a:rPr lang="en-US" sz="2600" dirty="0" smtClean="0"/>
              <a:t>synthesis in the kidney. Its release from kidney is increased by </a:t>
            </a:r>
            <a:r>
              <a:rPr lang="en-US" sz="2600" dirty="0" smtClean="0">
                <a:sym typeface="Wingdings"/>
              </a:rPr>
              <a:t>decreased</a:t>
            </a:r>
            <a:r>
              <a:rPr lang="en-US" sz="2600" dirty="0" smtClean="0"/>
              <a:t> plasma Ca</a:t>
            </a:r>
            <a:r>
              <a:rPr lang="en-US" sz="2600" baseline="30000" dirty="0" smtClean="0"/>
              <a:t>++</a:t>
            </a:r>
            <a:r>
              <a:rPr lang="en-US" sz="2600" dirty="0" smtClean="0"/>
              <a:t>.</a:t>
            </a:r>
          </a:p>
        </p:txBody>
      </p:sp>
      <p:pic>
        <p:nvPicPr>
          <p:cNvPr id="4" name="Picture 2" descr="vit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1" y="1447800"/>
            <a:ext cx="2438400" cy="52578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5694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28601"/>
            <a:ext cx="4572000" cy="609599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CALCITRIOL</a:t>
            </a:r>
            <a:endParaRPr lang="en-US" sz="5400" dirty="0"/>
          </a:p>
        </p:txBody>
      </p:sp>
      <p:sp>
        <p:nvSpPr>
          <p:cNvPr id="3" name="Rectangle 2"/>
          <p:cNvSpPr/>
          <p:nvPr/>
        </p:nvSpPr>
        <p:spPr>
          <a:xfrm>
            <a:off x="304800" y="1143000"/>
            <a:ext cx="8458200" cy="5228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2800" b="1" dirty="0" smtClean="0"/>
              <a:t> </a:t>
            </a:r>
            <a:r>
              <a:rPr lang="en-US" sz="2800" b="1" u="sng" dirty="0" smtClean="0"/>
              <a:t>Calcitriol increases blood calcium levels by:</a:t>
            </a:r>
          </a:p>
          <a:p>
            <a:pPr marL="514350" indent="-514350" algn="just">
              <a:lnSpc>
                <a:spcPct val="120000"/>
              </a:lnSpc>
              <a:buFont typeface="+mj-lt"/>
              <a:buAutoNum type="arabicParenR"/>
            </a:pPr>
            <a:r>
              <a:rPr lang="en-US" sz="2800" b="1" u="sng" dirty="0" smtClean="0"/>
              <a:t>increasing</a:t>
            </a:r>
            <a:r>
              <a:rPr lang="en-US" sz="2800" dirty="0" smtClean="0"/>
              <a:t> absorption of dietary calcium from the gastrointestinal tract</a:t>
            </a:r>
          </a:p>
          <a:p>
            <a:pPr marL="514350" indent="-514350" algn="just">
              <a:lnSpc>
                <a:spcPct val="120000"/>
              </a:lnSpc>
              <a:buFont typeface="+mj-lt"/>
              <a:buAutoNum type="arabicParenR"/>
            </a:pPr>
            <a:r>
              <a:rPr lang="en-US" sz="2800" b="1" u="sng" dirty="0" smtClean="0"/>
              <a:t>increasing</a:t>
            </a:r>
            <a:r>
              <a:rPr lang="en-US" sz="2800" dirty="0" smtClean="0"/>
              <a:t> renal tubular </a:t>
            </a:r>
            <a:r>
              <a:rPr lang="en-US" sz="2800" dirty="0" err="1" smtClean="0"/>
              <a:t>reabsorption</a:t>
            </a:r>
            <a:r>
              <a:rPr lang="en-US" sz="2800" dirty="0" smtClean="0"/>
              <a:t> of calcium, thus reducing the loss of calcium in the urine. </a:t>
            </a:r>
          </a:p>
          <a:p>
            <a:pPr algn="just">
              <a:lnSpc>
                <a:spcPct val="120000"/>
              </a:lnSpc>
            </a:pPr>
            <a:endParaRPr lang="en-US" sz="2800" dirty="0" smtClean="0"/>
          </a:p>
          <a:p>
            <a:pPr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2800" dirty="0" smtClean="0"/>
              <a:t> Calcitriol also stimulates release of calcium from bone by its action on the specific type of bone cells referred to as </a:t>
            </a:r>
            <a:r>
              <a:rPr lang="en-US" sz="2800" dirty="0" err="1" smtClean="0"/>
              <a:t>osteoblasts</a:t>
            </a:r>
            <a:r>
              <a:rPr lang="en-US" sz="2800" dirty="0" smtClean="0"/>
              <a:t>, causing them to release RANKL, which in turn activates </a:t>
            </a:r>
            <a:r>
              <a:rPr lang="en-US" sz="2800" dirty="0" err="1" smtClean="0"/>
              <a:t>osteoclasts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28601"/>
            <a:ext cx="4572000" cy="609599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CALCITRIOL</a:t>
            </a:r>
            <a:endParaRPr lang="en-US" sz="5400" dirty="0"/>
          </a:p>
        </p:txBody>
      </p:sp>
      <p:sp>
        <p:nvSpPr>
          <p:cNvPr id="3" name="Rectangle 2"/>
          <p:cNvSpPr/>
          <p:nvPr/>
        </p:nvSpPr>
        <p:spPr>
          <a:xfrm>
            <a:off x="228600" y="838201"/>
            <a:ext cx="8686800" cy="568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2800" b="1" dirty="0" smtClean="0"/>
              <a:t> </a:t>
            </a:r>
            <a:r>
              <a:rPr lang="en-US" sz="2500" dirty="0" smtClean="0"/>
              <a:t>The observation that </a:t>
            </a:r>
            <a:r>
              <a:rPr lang="en-US" sz="2500" dirty="0" err="1" smtClean="0"/>
              <a:t>calcitriol</a:t>
            </a:r>
            <a:r>
              <a:rPr lang="en-US" sz="2500" dirty="0" smtClean="0"/>
              <a:t> stimulates the release of calcium from bone seems contradictory, given that sufficient levels of serum </a:t>
            </a:r>
            <a:r>
              <a:rPr lang="en-US" sz="2500" dirty="0" err="1" smtClean="0"/>
              <a:t>calcitriol</a:t>
            </a:r>
            <a:r>
              <a:rPr lang="en-US" sz="2500" dirty="0" smtClean="0"/>
              <a:t> generally prevent overall loss of calcium from bone. 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2500" dirty="0" smtClean="0"/>
              <a:t> It is believed that the increased levels of serum calcium resulting from </a:t>
            </a:r>
            <a:r>
              <a:rPr lang="en-US" sz="2500" dirty="0" err="1" smtClean="0"/>
              <a:t>calcitriol</a:t>
            </a:r>
            <a:r>
              <a:rPr lang="en-US" sz="2500" dirty="0" smtClean="0"/>
              <a:t>-stimulated intestinal uptake causes bone to take up more calcium than it loses by hormonal stimulation of </a:t>
            </a:r>
            <a:r>
              <a:rPr lang="en-US" sz="2500" dirty="0" err="1" smtClean="0"/>
              <a:t>osteoclasts</a:t>
            </a:r>
            <a:r>
              <a:rPr lang="en-US" sz="2500" dirty="0" smtClean="0"/>
              <a:t>. 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2500" dirty="0" smtClean="0"/>
              <a:t> Only when there are conditions, such as dietary calcium deficiency or defects in intestinal transport, which result in a reduction of serum calcium does an overall loss of calcium from bone occur.</a:t>
            </a:r>
            <a:endParaRPr lang="en-US" sz="25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828800"/>
            <a:ext cx="6629400" cy="1981200"/>
          </a:xfrm>
          <a:solidFill>
            <a:srgbClr val="3514FE"/>
          </a:solidFill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Disorders of parathyroid </a:t>
            </a:r>
            <a:br>
              <a:rPr lang="en-US" sz="4800" dirty="0" smtClean="0">
                <a:solidFill>
                  <a:srgbClr val="FFFF00"/>
                </a:solidFill>
              </a:rPr>
            </a:br>
            <a:r>
              <a:rPr lang="en-US" sz="4800" dirty="0" smtClean="0">
                <a:solidFill>
                  <a:srgbClr val="FFFF00"/>
                </a:solidFill>
              </a:rPr>
              <a:t>hormone secretion</a:t>
            </a:r>
            <a:endParaRPr lang="en-US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00200" y="304800"/>
            <a:ext cx="5638800" cy="669925"/>
          </a:xfrm>
          <a:solidFill>
            <a:srgbClr val="3514FE"/>
          </a:solidFill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Hyperparathyroidism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6934200"/>
          </a:xfrm>
        </p:spPr>
        <p:txBody>
          <a:bodyPr>
            <a:noAutofit/>
          </a:bodyPr>
          <a:lstStyle/>
          <a:p>
            <a:pPr lvl="0"/>
            <a:r>
              <a:rPr lang="en-US" sz="2800" b="1" u="sng" dirty="0" smtClean="0"/>
              <a:t>Causes:</a:t>
            </a:r>
            <a:endParaRPr lang="en-US" sz="28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sz="2800" b="1" dirty="0" smtClean="0"/>
              <a:t>Adenoma</a:t>
            </a:r>
            <a:r>
              <a:rPr lang="en-US" sz="2800" dirty="0" smtClean="0"/>
              <a:t> of parathyroid gland (in </a:t>
            </a:r>
            <a:r>
              <a:rPr lang="en-US" sz="2800" b="1" dirty="0" smtClean="0"/>
              <a:t>80%</a:t>
            </a:r>
            <a:r>
              <a:rPr lang="en-US" sz="2800" dirty="0" smtClean="0"/>
              <a:t> of cases).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800" dirty="0" smtClean="0"/>
              <a:t>Multiple adenomas or </a:t>
            </a:r>
            <a:r>
              <a:rPr lang="en-US" sz="2800" b="1" dirty="0" smtClean="0"/>
              <a:t>hyperplasia</a:t>
            </a:r>
            <a:r>
              <a:rPr lang="en-US" sz="2800" dirty="0" smtClean="0"/>
              <a:t> (in </a:t>
            </a:r>
            <a:r>
              <a:rPr lang="en-US" sz="2800" b="1" dirty="0" smtClean="0"/>
              <a:t>15%</a:t>
            </a:r>
            <a:r>
              <a:rPr lang="en-US" sz="2800" dirty="0" smtClean="0"/>
              <a:t> of cases).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800" b="1" dirty="0" smtClean="0"/>
              <a:t>Carcinoma</a:t>
            </a:r>
            <a:r>
              <a:rPr lang="en-US" sz="2800" dirty="0" smtClean="0"/>
              <a:t> (in less than </a:t>
            </a:r>
            <a:r>
              <a:rPr lang="en-US" sz="2800" b="1" dirty="0" smtClean="0"/>
              <a:t>5%</a:t>
            </a:r>
            <a:r>
              <a:rPr lang="en-US" sz="2800" dirty="0" smtClean="0"/>
              <a:t> of cases).</a:t>
            </a:r>
          </a:p>
          <a:p>
            <a:pPr algn="just"/>
            <a:r>
              <a:rPr lang="en-US" sz="2800" b="1" u="sng" dirty="0" smtClean="0"/>
              <a:t>Characterized</a:t>
            </a:r>
            <a:r>
              <a:rPr lang="en-US" sz="2800" dirty="0" smtClean="0"/>
              <a:t> by </a:t>
            </a:r>
            <a:r>
              <a:rPr lang="en-US" sz="2800" b="1" dirty="0" smtClean="0"/>
              <a:t>hypercalcemia &amp; hypophosphatemia.</a:t>
            </a:r>
          </a:p>
          <a:p>
            <a:pPr algn="just"/>
            <a:r>
              <a:rPr lang="en-US" sz="2800" b="1" u="sng" dirty="0" smtClean="0"/>
              <a:t>Clinical features: </a:t>
            </a:r>
          </a:p>
          <a:p>
            <a:pPr>
              <a:buNone/>
            </a:pPr>
            <a:r>
              <a:rPr lang="en-US" sz="2800" dirty="0" smtClean="0"/>
              <a:t>      </a:t>
            </a:r>
            <a:r>
              <a:rPr lang="en-US" sz="2800" b="1" dirty="0" smtClean="0"/>
              <a:t>Bones</a:t>
            </a:r>
          </a:p>
          <a:p>
            <a:pPr>
              <a:buNone/>
            </a:pPr>
            <a:r>
              <a:rPr lang="en-US" sz="2800" b="1" dirty="0" smtClean="0"/>
              <a:t>      Stones</a:t>
            </a:r>
          </a:p>
          <a:p>
            <a:pPr>
              <a:buNone/>
            </a:pPr>
            <a:r>
              <a:rPr lang="en-US" sz="2800" b="1" dirty="0" smtClean="0"/>
              <a:t>      Abdominal groans</a:t>
            </a:r>
          </a:p>
          <a:p>
            <a:pPr>
              <a:buNone/>
            </a:pPr>
            <a:r>
              <a:rPr lang="en-US" sz="2800" b="1" dirty="0" smtClean="0"/>
              <a:t>      Psychic moans</a:t>
            </a:r>
            <a:endParaRPr lang="en-US" sz="2800" b="1" dirty="0"/>
          </a:p>
        </p:txBody>
      </p:sp>
    </p:spTree>
    <p:extLst>
      <p:ext uri="{BB962C8B-B14F-4D97-AF65-F5344CB8AC3E}">
        <p14:creationId xmlns="" xmlns:p14="http://schemas.microsoft.com/office/powerpoint/2010/main" val="3701527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3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Untitled-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8686800" cy="6248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242947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1" descr="19p730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" y="386690"/>
            <a:ext cx="7426325" cy="6282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939" name="Rectangle 2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9940" name="Rectangle 3"/>
          <p:cNvSpPr>
            <a:spLocks noChangeArrowheads="1"/>
          </p:cNvSpPr>
          <p:nvPr/>
        </p:nvSpPr>
        <p:spPr bwMode="auto">
          <a:xfrm>
            <a:off x="8548688" y="6584950"/>
            <a:ext cx="595312" cy="26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/>
          <a:lstStyle/>
          <a:p>
            <a:pPr algn="r" defTabSz="820738" eaLnBrk="0" hangingPunct="0"/>
            <a:r>
              <a:rPr lang="en-US" sz="1200" b="1"/>
              <a:t>p. 730</a:t>
            </a:r>
          </a:p>
        </p:txBody>
      </p:sp>
    </p:spTree>
    <p:extLst>
      <p:ext uri="{BB962C8B-B14F-4D97-AF65-F5344CB8AC3E}">
        <p14:creationId xmlns="" xmlns:p14="http://schemas.microsoft.com/office/powerpoint/2010/main" val="301700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3514FE"/>
          </a:solidFill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HYPOPARATHYROIDISM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10600" cy="5867400"/>
          </a:xfrm>
        </p:spPr>
        <p:txBody>
          <a:bodyPr>
            <a:normAutofit fontScale="92500" lnSpcReduction="20000"/>
          </a:bodyPr>
          <a:lstStyle/>
          <a:p>
            <a:pPr lvl="0" algn="just">
              <a:lnSpc>
                <a:spcPct val="130000"/>
              </a:lnSpc>
            </a:pPr>
            <a:r>
              <a:rPr lang="en-US" b="1" u="sng" dirty="0" smtClean="0"/>
              <a:t>Causes:</a:t>
            </a:r>
            <a:endParaRPr lang="en-US" dirty="0" smtClean="0"/>
          </a:p>
          <a:p>
            <a:pPr marL="514350" lvl="0" indent="-514350" algn="just">
              <a:lnSpc>
                <a:spcPct val="130000"/>
              </a:lnSpc>
              <a:buFont typeface="+mj-lt"/>
              <a:buAutoNum type="arabicPeriod"/>
            </a:pPr>
            <a:r>
              <a:rPr lang="en-US" b="1" u="sng" dirty="0" smtClean="0"/>
              <a:t>A</a:t>
            </a:r>
            <a:r>
              <a:rPr lang="en-US" dirty="0" smtClean="0"/>
              <a:t>ccidental removal of </a:t>
            </a:r>
            <a:r>
              <a:rPr lang="en-US" dirty="0" err="1" smtClean="0"/>
              <a:t>parathyroids</a:t>
            </a:r>
            <a:r>
              <a:rPr lang="en-US" dirty="0" smtClean="0"/>
              <a:t> surgically with thyroid in cases of thyroid carcinoma.</a:t>
            </a:r>
          </a:p>
          <a:p>
            <a:pPr marL="514350" lvl="0" indent="-514350" algn="just">
              <a:lnSpc>
                <a:spcPct val="130000"/>
              </a:lnSpc>
              <a:buFont typeface="+mj-lt"/>
              <a:buAutoNum type="arabicPeriod"/>
            </a:pPr>
            <a:r>
              <a:rPr lang="en-US" b="1" u="sng" dirty="0" smtClean="0"/>
              <a:t>A</a:t>
            </a:r>
            <a:r>
              <a:rPr lang="en-US" dirty="0" smtClean="0"/>
              <a:t>utoimmune disease.</a:t>
            </a:r>
          </a:p>
          <a:p>
            <a:pPr marL="514350" indent="-514350" algn="just">
              <a:lnSpc>
                <a:spcPct val="130000"/>
              </a:lnSpc>
            </a:pPr>
            <a:r>
              <a:rPr lang="en-US" b="1" u="sng" dirty="0" smtClean="0"/>
              <a:t>Characterized</a:t>
            </a:r>
            <a:r>
              <a:rPr lang="en-US" dirty="0" smtClean="0"/>
              <a:t> by </a:t>
            </a:r>
            <a:r>
              <a:rPr lang="en-US" b="1" dirty="0" err="1" smtClean="0"/>
              <a:t>hypocalcemia</a:t>
            </a:r>
            <a:r>
              <a:rPr lang="en-US" b="1" dirty="0" smtClean="0"/>
              <a:t> &amp; </a:t>
            </a:r>
            <a:r>
              <a:rPr lang="en-US" b="1" dirty="0" err="1" smtClean="0"/>
              <a:t>hyperphosphatemia</a:t>
            </a:r>
            <a:r>
              <a:rPr lang="en-US" b="1" dirty="0" smtClean="0"/>
              <a:t>.</a:t>
            </a:r>
          </a:p>
          <a:p>
            <a:pPr marL="514350" indent="-514350" algn="just">
              <a:lnSpc>
                <a:spcPct val="130000"/>
              </a:lnSpc>
            </a:pPr>
            <a:r>
              <a:rPr lang="en-US" b="1" u="sng" dirty="0" smtClean="0"/>
              <a:t>Clinical picture:  </a:t>
            </a:r>
          </a:p>
          <a:p>
            <a:pPr marL="514350" lvl="0" indent="-514350" algn="just">
              <a:lnSpc>
                <a:spcPct val="130000"/>
              </a:lnSpc>
              <a:buNone/>
            </a:pPr>
            <a:r>
              <a:rPr lang="en-US" dirty="0" smtClean="0"/>
              <a:t>      Hypocalcaemia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neuromuscular </a:t>
            </a:r>
            <a:r>
              <a:rPr lang="en-US" dirty="0" err="1" smtClean="0"/>
              <a:t>hyperexcitability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b="1" dirty="0" smtClean="0"/>
              <a:t>Tetany.</a:t>
            </a:r>
          </a:p>
          <a:p>
            <a:pPr marL="514350" indent="-514350"/>
            <a:endParaRPr lang="en-US" sz="2800" b="1" u="sng" dirty="0" smtClean="0"/>
          </a:p>
          <a:p>
            <a:pPr marL="514350" lvl="0" indent="-514350">
              <a:buNone/>
            </a:pPr>
            <a:r>
              <a:rPr lang="en-US" sz="2800" dirty="0" smtClean="0"/>
              <a:t> </a:t>
            </a:r>
          </a:p>
          <a:p>
            <a:pPr marL="514350" lvl="0" indent="-51435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691512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5486400" cy="822326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Calcium metabolism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534400" cy="5105400"/>
          </a:xfrm>
        </p:spPr>
        <p:txBody>
          <a:bodyPr>
            <a:noAutofit/>
          </a:bodyPr>
          <a:lstStyle/>
          <a:p>
            <a:pPr algn="just">
              <a:lnSpc>
                <a:spcPct val="130000"/>
              </a:lnSpc>
            </a:pPr>
            <a:r>
              <a:rPr lang="en-US" sz="2600" b="1" u="sng" dirty="0" smtClean="0"/>
              <a:t>Calcium in plasma or serum exists in three forms: </a:t>
            </a:r>
          </a:p>
          <a:p>
            <a:pPr algn="just">
              <a:lnSpc>
                <a:spcPct val="130000"/>
              </a:lnSpc>
              <a:buNone/>
            </a:pPr>
            <a:r>
              <a:rPr lang="en-US" sz="2600" b="1" dirty="0" smtClean="0"/>
              <a:t>1) </a:t>
            </a:r>
            <a:r>
              <a:rPr lang="en-US" sz="2600" b="1" u="sng" dirty="0" smtClean="0"/>
              <a:t>Protein-bound calcium</a:t>
            </a:r>
            <a:r>
              <a:rPr lang="en-US" sz="2600" b="1" dirty="0" smtClean="0"/>
              <a:t> </a:t>
            </a:r>
            <a:r>
              <a:rPr lang="en-US" sz="2600" dirty="0" smtClean="0"/>
              <a:t>accounts for approximately one-third of the total serum calcium concentration. Protein-bound calcium cannot diffuse through membranes and thus is not usable by tissues. </a:t>
            </a:r>
          </a:p>
          <a:p>
            <a:pPr algn="just">
              <a:lnSpc>
                <a:spcPct val="130000"/>
              </a:lnSpc>
              <a:buNone/>
            </a:pPr>
            <a:r>
              <a:rPr lang="en-US" sz="2600" b="1" dirty="0" smtClean="0"/>
              <a:t>2) </a:t>
            </a:r>
            <a:r>
              <a:rPr lang="en-US" sz="2600" b="1" u="sng" dirty="0" smtClean="0"/>
              <a:t>Ionized or free calcium</a:t>
            </a:r>
            <a:r>
              <a:rPr lang="en-US" sz="2600" b="1" dirty="0" smtClean="0"/>
              <a:t> </a:t>
            </a:r>
            <a:r>
              <a:rPr lang="en-US" sz="2600" dirty="0" smtClean="0"/>
              <a:t>is the physiologically active form that accounts for </a:t>
            </a:r>
            <a:r>
              <a:rPr lang="en-US" sz="2600" b="1" dirty="0" smtClean="0"/>
              <a:t>50%–60% </a:t>
            </a:r>
            <a:r>
              <a:rPr lang="en-US" sz="2600" dirty="0" smtClean="0"/>
              <a:t>of total calcium concentration. </a:t>
            </a:r>
          </a:p>
          <a:p>
            <a:pPr algn="just">
              <a:lnSpc>
                <a:spcPct val="130000"/>
              </a:lnSpc>
              <a:buNone/>
            </a:pPr>
            <a:r>
              <a:rPr lang="en-US" sz="2600" b="1" dirty="0" smtClean="0"/>
              <a:t>3) </a:t>
            </a:r>
            <a:r>
              <a:rPr lang="en-US" sz="2600" b="1" u="sng" dirty="0" smtClean="0"/>
              <a:t>Complexed or chelated calcium</a:t>
            </a:r>
            <a:r>
              <a:rPr lang="en-US" sz="2600" b="1" dirty="0" smtClean="0"/>
              <a:t> </a:t>
            </a:r>
            <a:r>
              <a:rPr lang="en-US" sz="2600" dirty="0" smtClean="0"/>
              <a:t>is bound to phosphate, bicarbonate, sulfate, citrate, and lactate and accounts for </a:t>
            </a:r>
            <a:r>
              <a:rPr lang="en-US" sz="2600" b="1" dirty="0" smtClean="0"/>
              <a:t>~10% </a:t>
            </a:r>
            <a:r>
              <a:rPr lang="en-US" sz="2600" dirty="0" smtClean="0"/>
              <a:t>of the total calcium concentration.</a:t>
            </a:r>
            <a:endParaRPr lang="en-US" sz="26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396875"/>
            <a:ext cx="3276600" cy="669925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u="heavy" dirty="0" smtClean="0"/>
              <a:t/>
            </a:r>
            <a:br>
              <a:rPr lang="en-US" u="heavy" dirty="0" smtClean="0"/>
            </a:br>
            <a:r>
              <a:rPr lang="en-US" u="heavy" dirty="0" smtClean="0"/>
              <a:t/>
            </a:r>
            <a:br>
              <a:rPr lang="en-US" u="heavy" dirty="0" smtClean="0"/>
            </a:br>
            <a:r>
              <a:rPr lang="en-US" sz="5300" dirty="0" smtClean="0">
                <a:solidFill>
                  <a:srgbClr val="FFFF00"/>
                </a:solidFill>
              </a:rPr>
              <a:t>TETANY </a:t>
            </a:r>
            <a:br>
              <a:rPr lang="en-US" sz="5300" dirty="0" smtClean="0">
                <a:solidFill>
                  <a:srgbClr val="FFFF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5486400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en-US" sz="3500" b="1" u="sng" dirty="0" smtClean="0"/>
              <a:t>Def.</a:t>
            </a:r>
            <a:r>
              <a:rPr lang="en-US" sz="3500" dirty="0" smtClean="0"/>
              <a:t> </a:t>
            </a:r>
            <a:r>
              <a:rPr lang="en-US" sz="3500" b="1" dirty="0" smtClean="0"/>
              <a:t>↓ ionized Ca</a:t>
            </a:r>
            <a:r>
              <a:rPr lang="en-US" sz="3500" b="1" baseline="30000" dirty="0" smtClean="0"/>
              <a:t>++</a:t>
            </a:r>
            <a:r>
              <a:rPr lang="en-US" sz="3500" b="1" dirty="0" smtClean="0"/>
              <a:t> </a:t>
            </a:r>
            <a:r>
              <a:rPr lang="en-US" sz="3500" dirty="0" smtClean="0"/>
              <a:t>in ECF → ↑ Na</a:t>
            </a:r>
            <a:r>
              <a:rPr lang="en-US" sz="3500" baseline="30000" dirty="0" smtClean="0"/>
              <a:t>+</a:t>
            </a:r>
            <a:r>
              <a:rPr lang="en-US" sz="3500" dirty="0" smtClean="0"/>
              <a:t> influx → ↑ Neuromuscular excitability.</a:t>
            </a:r>
            <a:endParaRPr lang="en-US" sz="3500" b="1" u="sng" dirty="0" smtClean="0"/>
          </a:p>
          <a:p>
            <a:pPr lvl="0" algn="just">
              <a:buNone/>
            </a:pPr>
            <a:endParaRPr lang="en-US" sz="3500" b="1" u="sng" dirty="0" smtClean="0"/>
          </a:p>
          <a:p>
            <a:pPr lvl="0" algn="just"/>
            <a:r>
              <a:rPr lang="en-US" sz="3500" b="1" u="sng" dirty="0" smtClean="0"/>
              <a:t>Causes:</a:t>
            </a:r>
            <a:endParaRPr lang="en-US" sz="3500" dirty="0" smtClean="0"/>
          </a:p>
          <a:p>
            <a:pPr marL="514350" lvl="0" indent="-514350" algn="just">
              <a:buFont typeface="+mj-lt"/>
              <a:buAutoNum type="arabicPeriod"/>
            </a:pPr>
            <a:r>
              <a:rPr lang="en-US" sz="3500" b="1" dirty="0" smtClean="0"/>
              <a:t>Hypoparathyroidiam </a:t>
            </a:r>
            <a:r>
              <a:rPr lang="en-US" sz="3500" dirty="0" smtClean="0">
                <a:sym typeface="Wingdings"/>
              </a:rPr>
              <a:t></a:t>
            </a:r>
            <a:r>
              <a:rPr lang="en-US" sz="3500" dirty="0" smtClean="0"/>
              <a:t> hypocalcaemia.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en-US" sz="3500" b="1" dirty="0" err="1" smtClean="0"/>
              <a:t>Alkalemia</a:t>
            </a:r>
            <a:r>
              <a:rPr lang="en-US" sz="3500" b="1" dirty="0" smtClean="0"/>
              <a:t> </a:t>
            </a:r>
            <a:r>
              <a:rPr lang="en-US" sz="3500" dirty="0" smtClean="0">
                <a:sym typeface="Wingdings"/>
              </a:rPr>
              <a:t> as in </a:t>
            </a:r>
            <a:r>
              <a:rPr lang="en-US" sz="3500" dirty="0" smtClean="0"/>
              <a:t>Hyperventilation &amp; Vomiting.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en-US" sz="3500" b="1" dirty="0" smtClean="0"/>
              <a:t>↓</a:t>
            </a:r>
            <a:r>
              <a:rPr lang="en-US" sz="3500" dirty="0" smtClean="0"/>
              <a:t> </a:t>
            </a:r>
            <a:r>
              <a:rPr lang="en-US" sz="3500" b="1" u="heavy" dirty="0" smtClean="0"/>
              <a:t>A</a:t>
            </a:r>
            <a:r>
              <a:rPr lang="en-US" sz="3500" dirty="0" smtClean="0"/>
              <a:t>bsorption of Ca</a:t>
            </a:r>
            <a:r>
              <a:rPr lang="en-US" sz="3500" baseline="30000" dirty="0" smtClean="0"/>
              <a:t>++</a:t>
            </a:r>
            <a:r>
              <a:rPr lang="en-US" sz="3500" dirty="0" smtClean="0"/>
              <a:t> from GIT due to:</a:t>
            </a:r>
          </a:p>
          <a:p>
            <a:pPr marL="514350" lvl="0" indent="-514350" algn="just">
              <a:buNone/>
            </a:pPr>
            <a:r>
              <a:rPr lang="en-US" sz="3500" dirty="0" smtClean="0"/>
              <a:t>        </a:t>
            </a:r>
            <a:r>
              <a:rPr lang="en-US" sz="3500" b="1" u="sng" dirty="0" smtClean="0"/>
              <a:t>L</a:t>
            </a:r>
            <a:r>
              <a:rPr lang="en-US" sz="3500" dirty="0" smtClean="0"/>
              <a:t>ow calcium intake</a:t>
            </a:r>
          </a:p>
          <a:p>
            <a:pPr marL="514350" lvl="0" indent="-514350" algn="just">
              <a:buNone/>
            </a:pPr>
            <a:r>
              <a:rPr lang="en-US" sz="3500" dirty="0" smtClean="0"/>
              <a:t>        </a:t>
            </a:r>
            <a:r>
              <a:rPr lang="en-US" sz="3500" b="1" u="sng" dirty="0" smtClean="0"/>
              <a:t>L</a:t>
            </a:r>
            <a:r>
              <a:rPr lang="en-US" sz="3500" dirty="0" smtClean="0"/>
              <a:t>ack of vitamin D.</a:t>
            </a:r>
          </a:p>
          <a:p>
            <a:pPr marL="514350" lvl="0" indent="-514350">
              <a:buFont typeface="+mj-lt"/>
              <a:buAutoNum type="arabicPeriod"/>
            </a:pPr>
            <a:endParaRPr lang="en-US" dirty="0" smtClean="0"/>
          </a:p>
          <a:p>
            <a:pPr lvl="0">
              <a:buNone/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28600"/>
            <a:ext cx="4800600" cy="746125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pPr lvl="0"/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sz="5300" dirty="0" smtClean="0">
                <a:solidFill>
                  <a:srgbClr val="FFFF00"/>
                </a:solidFill>
              </a:rPr>
              <a:t>Types of tetany</a:t>
            </a:r>
            <a:br>
              <a:rPr lang="en-US" sz="5300" dirty="0" smtClean="0">
                <a:solidFill>
                  <a:srgbClr val="FFFF00"/>
                </a:solidFill>
              </a:rPr>
            </a:br>
            <a:endParaRPr lang="en-US" sz="53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257800"/>
          </a:xfrm>
        </p:spPr>
        <p:txBody>
          <a:bodyPr>
            <a:normAutofit fontScale="92500" lnSpcReduction="10000"/>
          </a:bodyPr>
          <a:lstStyle/>
          <a:p>
            <a:pPr marL="514350" lvl="0" indent="-514350" algn="just">
              <a:buFont typeface="+mj-lt"/>
              <a:buAutoNum type="arabicParenR"/>
            </a:pPr>
            <a:r>
              <a:rPr lang="en-US" sz="3900" b="1" u="sng" dirty="0" smtClean="0"/>
              <a:t>Manifest tetany</a:t>
            </a:r>
            <a:r>
              <a:rPr lang="en-US" b="1" dirty="0" smtClean="0"/>
              <a:t>: </a:t>
            </a:r>
          </a:p>
          <a:p>
            <a:pPr marL="514350" lvl="0" indent="-514350" algn="just">
              <a:buFont typeface="Wingdings" pitchFamily="2" charset="2"/>
              <a:buChar char="v"/>
            </a:pPr>
            <a:r>
              <a:rPr lang="en-US" dirty="0" smtClean="0"/>
              <a:t>Plasma Ca</a:t>
            </a:r>
            <a:r>
              <a:rPr lang="en-US" baseline="30000" dirty="0" smtClean="0"/>
              <a:t>++ </a:t>
            </a:r>
            <a:r>
              <a:rPr lang="en-US" dirty="0" smtClean="0"/>
              <a:t>level is below 7 mg%</a:t>
            </a:r>
          </a:p>
          <a:p>
            <a:pPr marL="514350" lvl="0" indent="-514350" algn="just">
              <a:buFont typeface="Wingdings" pitchFamily="2" charset="2"/>
              <a:buChar char="v"/>
            </a:pPr>
            <a:r>
              <a:rPr lang="en-US" dirty="0" smtClean="0"/>
              <a:t>Hypocalcaemia manifest itself by cramps of the limbs in form of:</a:t>
            </a:r>
          </a:p>
          <a:p>
            <a:pPr lvl="0" algn="just"/>
            <a:r>
              <a:rPr lang="en-US" b="1" i="1" u="sng" dirty="0" smtClean="0"/>
              <a:t>Carpal Spasm</a:t>
            </a:r>
            <a:r>
              <a:rPr lang="en-US" b="1" i="1" dirty="0" smtClean="0"/>
              <a:t>:</a:t>
            </a:r>
            <a:r>
              <a:rPr lang="en-US" dirty="0" smtClean="0"/>
              <a:t> (Obstetrician's hand) </a:t>
            </a:r>
            <a:r>
              <a:rPr lang="en-US" b="1" dirty="0" smtClean="0"/>
              <a:t>flexion</a:t>
            </a:r>
            <a:r>
              <a:rPr lang="en-US" dirty="0" smtClean="0"/>
              <a:t> at elbow, wrist, </a:t>
            </a:r>
            <a:r>
              <a:rPr lang="en-US" dirty="0" err="1" smtClean="0"/>
              <a:t>metacarpophalangeal</a:t>
            </a:r>
            <a:r>
              <a:rPr lang="en-US" dirty="0" smtClean="0"/>
              <a:t> joints &amp; </a:t>
            </a:r>
            <a:r>
              <a:rPr lang="en-US" b="1" dirty="0" smtClean="0"/>
              <a:t>extension</a:t>
            </a:r>
            <a:r>
              <a:rPr lang="en-US" dirty="0" smtClean="0"/>
              <a:t> at </a:t>
            </a:r>
            <a:r>
              <a:rPr lang="en-US" dirty="0" err="1" smtClean="0"/>
              <a:t>interphalangeal</a:t>
            </a:r>
            <a:r>
              <a:rPr lang="en-US" dirty="0" smtClean="0"/>
              <a:t> joints and adduction of thumb.</a:t>
            </a:r>
          </a:p>
          <a:p>
            <a:pPr lvl="0" algn="just"/>
            <a:r>
              <a:rPr lang="en-US" b="1" i="1" u="sng" dirty="0" smtClean="0"/>
              <a:t>Pedal Spasm</a:t>
            </a:r>
            <a:r>
              <a:rPr lang="en-US" b="1" i="1" dirty="0" smtClean="0"/>
              <a:t>:</a:t>
            </a:r>
            <a:r>
              <a:rPr lang="en-US" dirty="0" smtClean="0"/>
              <a:t> </a:t>
            </a:r>
            <a:r>
              <a:rPr lang="en-US" dirty="0" err="1" smtClean="0"/>
              <a:t>Dorsiflexion</a:t>
            </a:r>
            <a:r>
              <a:rPr lang="en-US" dirty="0" smtClean="0"/>
              <a:t> of foot and planter flexion of toes.</a:t>
            </a:r>
          </a:p>
          <a:p>
            <a:pPr lvl="0" algn="just"/>
            <a:r>
              <a:rPr lang="en-US" b="1" i="1" u="sng" dirty="0" smtClean="0"/>
              <a:t>Laryngeal spasm:</a:t>
            </a:r>
            <a:r>
              <a:rPr lang="en-US" dirty="0" smtClean="0"/>
              <a:t> Asphyxia (fatal).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304800"/>
            <a:ext cx="4419600" cy="838200"/>
          </a:xfrm>
          <a:solidFill>
            <a:srgbClr val="3514FE"/>
          </a:solidFill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2) Latent tetany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534400" cy="5105400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en-US" dirty="0" smtClean="0"/>
              <a:t>Plasma Ca</a:t>
            </a:r>
            <a:r>
              <a:rPr lang="en-US" baseline="30000" dirty="0" smtClean="0"/>
              <a:t>++ </a:t>
            </a:r>
            <a:r>
              <a:rPr lang="en-US" dirty="0" smtClean="0"/>
              <a:t>level is above 7 mg% and below 9 mg%.</a:t>
            </a:r>
          </a:p>
          <a:p>
            <a:pPr lvl="0" algn="just"/>
            <a:r>
              <a:rPr lang="en-US" dirty="0" smtClean="0"/>
              <a:t>Appears after exposure to stress, pregnancy, lactation &amp; hyperventilation ... </a:t>
            </a:r>
          </a:p>
          <a:p>
            <a:pPr lvl="0" algn="just"/>
            <a:r>
              <a:rPr lang="en-US" b="1" u="sng" dirty="0" smtClean="0"/>
              <a:t>Diagnosis of latent </a:t>
            </a:r>
            <a:r>
              <a:rPr lang="en-US" b="1" u="sng" dirty="0" err="1" smtClean="0"/>
              <a:t>tetany</a:t>
            </a:r>
            <a:r>
              <a:rPr lang="en-US" b="1" u="sng" dirty="0" smtClean="0"/>
              <a:t>:</a:t>
            </a:r>
            <a:endParaRPr lang="en-US" dirty="0" smtClean="0"/>
          </a:p>
          <a:p>
            <a:pPr marL="514350" lvl="0" indent="-514350" algn="just">
              <a:buFont typeface="+mj-lt"/>
              <a:buAutoNum type="arabicParenR"/>
            </a:pPr>
            <a:r>
              <a:rPr lang="en-US" b="1" u="sng" dirty="0" smtClean="0"/>
              <a:t>Plasma Ca</a:t>
            </a:r>
            <a:r>
              <a:rPr lang="en-US" b="1" u="sng" baseline="30000" dirty="0" smtClean="0"/>
              <a:t>++ </a:t>
            </a:r>
            <a:r>
              <a:rPr lang="en-US" b="1" u="sng" dirty="0" smtClean="0"/>
              <a:t>level.</a:t>
            </a:r>
          </a:p>
          <a:p>
            <a:pPr marL="514350" lvl="0" indent="-514350" algn="just">
              <a:buFont typeface="+mj-lt"/>
              <a:buAutoNum type="arabicParenR"/>
            </a:pPr>
            <a:r>
              <a:rPr lang="en-US" b="1" u="sng" dirty="0" smtClean="0"/>
              <a:t>Trousseau's sign: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</a:t>
            </a:r>
            <a:r>
              <a:rPr lang="en-US" dirty="0" smtClean="0"/>
              <a:t> blood flow in arm with a sphygmomanometer cuff  </a:t>
            </a:r>
            <a:r>
              <a:rPr lang="en-US" b="1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b="1" dirty="0" smtClean="0"/>
              <a:t>carpal spasm</a:t>
            </a:r>
            <a:r>
              <a:rPr lang="en-US" dirty="0" smtClean="0"/>
              <a:t> in less than 3 minutes (pressure must be more than systolic pressure).</a:t>
            </a:r>
          </a:p>
          <a:p>
            <a:pPr marL="514350" lvl="0" indent="-514350" algn="just">
              <a:buFont typeface="+mj-lt"/>
              <a:buAutoNum type="arabicParenR"/>
            </a:pPr>
            <a:r>
              <a:rPr lang="en-US" b="1" u="sng" dirty="0" smtClean="0"/>
              <a:t>Chvostek's sign:</a:t>
            </a:r>
            <a:r>
              <a:rPr lang="en-US" dirty="0" smtClean="0"/>
              <a:t> Sharp tap on facial nerve at angle of mandible </a:t>
            </a:r>
            <a:r>
              <a:rPr lang="en-US" b="1" dirty="0" smtClean="0">
                <a:sym typeface="Wingdings"/>
              </a:rPr>
              <a:t></a:t>
            </a:r>
            <a:r>
              <a:rPr lang="en-US" dirty="0" smtClean="0"/>
              <a:t> twitch of facial muscles.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007634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96875"/>
            <a:ext cx="5715000" cy="822326"/>
          </a:xfrm>
          <a:solidFill>
            <a:srgbClr val="3514FE"/>
          </a:solidFill>
        </p:spPr>
        <p:txBody>
          <a:bodyPr>
            <a:noAutofit/>
          </a:bodyPr>
          <a:lstStyle/>
          <a:p>
            <a:pPr lvl="0"/>
            <a:r>
              <a:rPr lang="en-US" sz="4800" dirty="0" smtClean="0">
                <a:solidFill>
                  <a:srgbClr val="FFFF00"/>
                </a:solidFill>
              </a:rPr>
              <a:t/>
            </a:r>
            <a:br>
              <a:rPr lang="en-US" sz="4800" dirty="0" smtClean="0">
                <a:solidFill>
                  <a:srgbClr val="FFFF00"/>
                </a:solidFill>
              </a:rPr>
            </a:br>
            <a:r>
              <a:rPr lang="en-US" sz="4800" dirty="0" smtClean="0">
                <a:solidFill>
                  <a:srgbClr val="FFFF00"/>
                </a:solidFill>
              </a:rPr>
              <a:t>Treatment of tetany</a:t>
            </a:r>
            <a:br>
              <a:rPr lang="en-US" sz="4800" dirty="0" smtClean="0">
                <a:solidFill>
                  <a:srgbClr val="FFFF00"/>
                </a:solidFill>
              </a:rPr>
            </a:b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lvl="0"/>
            <a:r>
              <a:rPr lang="en-US" b="1" u="sng" dirty="0" smtClean="0"/>
              <a:t>During attack:</a:t>
            </a:r>
            <a:r>
              <a:rPr lang="en-US" dirty="0" smtClean="0"/>
              <a:t> Calcium </a:t>
            </a:r>
            <a:r>
              <a:rPr lang="en-US" dirty="0" err="1" smtClean="0"/>
              <a:t>gluconate</a:t>
            </a:r>
            <a:r>
              <a:rPr lang="en-US" dirty="0" smtClean="0"/>
              <a:t> by </a:t>
            </a:r>
            <a:r>
              <a:rPr lang="en-US" b="1" dirty="0" smtClean="0"/>
              <a:t>very slow</a:t>
            </a:r>
            <a:r>
              <a:rPr lang="en-US" dirty="0" smtClean="0"/>
              <a:t> intravenous injection.</a:t>
            </a:r>
          </a:p>
          <a:p>
            <a:pPr lvl="0"/>
            <a:r>
              <a:rPr lang="en-US" b="1" u="sng" dirty="0" smtClean="0"/>
              <a:t>For latent tetany</a:t>
            </a:r>
            <a:r>
              <a:rPr lang="en-US" b="1" dirty="0" smtClean="0"/>
              <a:t>: </a:t>
            </a:r>
            <a:r>
              <a:rPr lang="en-US" dirty="0" smtClean="0"/>
              <a:t>Vitamin D &amp; Oral calcium.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spas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3124200"/>
            <a:ext cx="2723086" cy="1233948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452" r="5376"/>
          <a:stretch>
            <a:fillRect/>
          </a:stretch>
        </p:blipFill>
        <p:spPr bwMode="auto">
          <a:xfrm>
            <a:off x="838200" y="3048000"/>
            <a:ext cx="3581400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bcdn-sphotos-h-a.akamaihd.net/hphotos-ak-xpf1/v/t1.0-9/10957720_10204706535396030_2615804649111051436_n.jpg?oh=056dd49964b0ddee631676cf91326722&amp;oe=554EF535&amp;__gda__=1432173898_ecf94d8e3879eb9d8d8241d82d9655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81000"/>
            <a:ext cx="8763000" cy="56388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743200" y="6019801"/>
            <a:ext cx="327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b="1" dirty="0" smtClean="0"/>
              <a:t>قلعة صلاح الدين الأيوبى .... القاهرة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s://m.ak.fbcdn.net/sphotos-a.ak/hphotos-ak-xpf1/v/t1.0-9/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8458200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28601"/>
            <a:ext cx="5181600" cy="762000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Calcium Distribution</a:t>
            </a:r>
            <a:endParaRPr lang="en-US" sz="4800" dirty="0">
              <a:solidFill>
                <a:srgbClr val="FFFF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98394999"/>
              </p:ext>
            </p:extLst>
          </p:nvPr>
        </p:nvGraphicFramePr>
        <p:xfrm>
          <a:off x="-2057400" y="1143000"/>
          <a:ext cx="128016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51373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172200" cy="746126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Vital role of Calcium</a:t>
            </a:r>
            <a:endParaRPr lang="en-US" sz="4800" baseline="30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5791200"/>
          </a:xfrm>
        </p:spPr>
        <p:txBody>
          <a:bodyPr>
            <a:normAutofit fontScale="62500" lnSpcReduction="20000"/>
          </a:bodyPr>
          <a:lstStyle/>
          <a:p>
            <a:pPr lvl="0" algn="just">
              <a:lnSpc>
                <a:spcPct val="140000"/>
              </a:lnSpc>
              <a:buFont typeface="Wingdings" pitchFamily="2" charset="2"/>
              <a:buChar char="q"/>
            </a:pPr>
            <a:r>
              <a:rPr lang="en-US" sz="4200" b="1" u="sng" dirty="0" smtClean="0"/>
              <a:t>Functions of calcium:</a:t>
            </a:r>
            <a:endParaRPr lang="en-US" sz="4200" dirty="0" smtClean="0"/>
          </a:p>
          <a:p>
            <a:pPr marL="514350" lvl="0" indent="-514350" algn="just">
              <a:lnSpc>
                <a:spcPct val="140000"/>
              </a:lnSpc>
              <a:buFont typeface="+mj-lt"/>
              <a:buAutoNum type="arabicParenR"/>
            </a:pPr>
            <a:r>
              <a:rPr lang="en-US" sz="4200" dirty="0" smtClean="0"/>
              <a:t>The calcium ion is an essential structural component of the skeleton </a:t>
            </a:r>
          </a:p>
          <a:p>
            <a:pPr marL="514350" lvl="0" indent="-514350" algn="just">
              <a:lnSpc>
                <a:spcPct val="140000"/>
              </a:lnSpc>
              <a:buFont typeface="+mj-lt"/>
              <a:buAutoNum type="arabicParenR"/>
            </a:pPr>
            <a:r>
              <a:rPr lang="en-US" sz="4200" dirty="0" smtClean="0"/>
              <a:t>It plays a key role in muscle </a:t>
            </a:r>
            <a:r>
              <a:rPr lang="en-US" sz="4200" b="1" u="sng" dirty="0" smtClean="0"/>
              <a:t>C</a:t>
            </a:r>
            <a:r>
              <a:rPr lang="en-US" sz="4200" dirty="0" smtClean="0"/>
              <a:t>ontraction, blood </a:t>
            </a:r>
            <a:r>
              <a:rPr lang="en-US" sz="4200" b="1" u="sng" dirty="0" smtClean="0"/>
              <a:t>C</a:t>
            </a:r>
            <a:r>
              <a:rPr lang="en-US" sz="4200" dirty="0" smtClean="0"/>
              <a:t>oagulation, </a:t>
            </a:r>
            <a:r>
              <a:rPr lang="en-US" sz="4200" b="1" u="sng" dirty="0" smtClean="0"/>
              <a:t>E</a:t>
            </a:r>
            <a:r>
              <a:rPr lang="en-US" sz="4200" dirty="0" smtClean="0"/>
              <a:t>nzyme activity, neural </a:t>
            </a:r>
            <a:r>
              <a:rPr lang="en-US" sz="4200" b="1" u="sng" dirty="0" smtClean="0"/>
              <a:t>E</a:t>
            </a:r>
            <a:r>
              <a:rPr lang="en-US" sz="4200" dirty="0" smtClean="0"/>
              <a:t>xcitability, secondary </a:t>
            </a:r>
            <a:r>
              <a:rPr lang="en-US" sz="4200" b="1" u="sng" dirty="0" smtClean="0"/>
              <a:t>M</a:t>
            </a:r>
            <a:r>
              <a:rPr lang="en-US" sz="4200" dirty="0" smtClean="0"/>
              <a:t>essengers, hormone release, and </a:t>
            </a:r>
            <a:r>
              <a:rPr lang="en-US" sz="4200" b="1" u="sng" dirty="0" smtClean="0"/>
              <a:t>M</a:t>
            </a:r>
            <a:r>
              <a:rPr lang="en-US" sz="4200" dirty="0" smtClean="0"/>
              <a:t>embrane permeability.</a:t>
            </a:r>
          </a:p>
          <a:p>
            <a:pPr marL="514350" lvl="0" indent="-514350" algn="just">
              <a:lnSpc>
                <a:spcPct val="70000"/>
              </a:lnSpc>
              <a:buNone/>
            </a:pPr>
            <a:r>
              <a:rPr lang="en-US" sz="4200" dirty="0" smtClean="0"/>
              <a:t> </a:t>
            </a:r>
            <a:endParaRPr lang="en-US" sz="4200" b="1" u="sng" dirty="0" smtClean="0"/>
          </a:p>
          <a:p>
            <a:pPr lvl="0" algn="just">
              <a:lnSpc>
                <a:spcPct val="140000"/>
              </a:lnSpc>
              <a:buFont typeface="Wingdings" pitchFamily="2" charset="2"/>
              <a:buChar char="q"/>
            </a:pPr>
            <a:r>
              <a:rPr lang="en-US" sz="4200" b="1" u="sng" dirty="0" smtClean="0"/>
              <a:t>Plasma calcium level:</a:t>
            </a:r>
            <a:endParaRPr lang="en-US" sz="4200" dirty="0" smtClean="0"/>
          </a:p>
          <a:p>
            <a:pPr algn="just">
              <a:lnSpc>
                <a:spcPct val="140000"/>
              </a:lnSpc>
            </a:pPr>
            <a:r>
              <a:rPr lang="en-US" sz="4200" dirty="0" smtClean="0"/>
              <a:t>Normally kept constant within a range of </a:t>
            </a:r>
            <a:r>
              <a:rPr lang="en-US" sz="4200" b="1" dirty="0" smtClean="0"/>
              <a:t>9 </a:t>
            </a:r>
            <a:r>
              <a:rPr lang="en-US" sz="4200" dirty="0" smtClean="0"/>
              <a:t>to</a:t>
            </a:r>
            <a:r>
              <a:rPr lang="en-US" sz="4200" b="1" dirty="0" smtClean="0"/>
              <a:t> 11 </a:t>
            </a:r>
            <a:r>
              <a:rPr lang="en-US" sz="4200" b="1" dirty="0" smtClean="0"/>
              <a:t>mg/100 ml.</a:t>
            </a:r>
          </a:p>
          <a:p>
            <a:pPr algn="just">
              <a:lnSpc>
                <a:spcPct val="140000"/>
              </a:lnSpc>
            </a:pPr>
            <a:r>
              <a:rPr lang="en-US" sz="4200" b="1" dirty="0" smtClean="0"/>
              <a:t>50 %</a:t>
            </a:r>
            <a:r>
              <a:rPr lang="en-US" sz="4200" dirty="0" smtClean="0"/>
              <a:t> exists as free calcium.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1621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6324600" cy="1295400"/>
          </a:xfrm>
          <a:solidFill>
            <a:srgbClr val="3514FE"/>
          </a:solidFill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Hormonal regulation of 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plasma calcium level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534400" cy="5029201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b="1" dirty="0" smtClean="0"/>
              <a:t>* </a:t>
            </a:r>
            <a:r>
              <a:rPr lang="en-US" b="1" u="sng" dirty="0" smtClean="0"/>
              <a:t>The principal regulatory hormones: 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dirty="0" smtClean="0"/>
              <a:t>A- Parathyroid hormone (PTH).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dirty="0" smtClean="0"/>
              <a:t>B- </a:t>
            </a:r>
            <a:r>
              <a:rPr lang="en-US" u="sng" dirty="0" smtClean="0"/>
              <a:t>C</a:t>
            </a:r>
            <a:r>
              <a:rPr lang="en-US" dirty="0" smtClean="0"/>
              <a:t>alcitriol or (1, 25-(OH)</a:t>
            </a:r>
            <a:r>
              <a:rPr lang="en-US" baseline="-25000" dirty="0" smtClean="0"/>
              <a:t>2</a:t>
            </a:r>
            <a:r>
              <a:rPr lang="en-US" dirty="0" smtClean="0"/>
              <a:t>- </a:t>
            </a:r>
            <a:r>
              <a:rPr lang="en-US" dirty="0" err="1" smtClean="0"/>
              <a:t>cholecalciferol</a:t>
            </a:r>
            <a:r>
              <a:rPr lang="en-US" dirty="0" smtClean="0"/>
              <a:t>).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dirty="0" smtClean="0"/>
              <a:t>C- </a:t>
            </a:r>
            <a:r>
              <a:rPr lang="en-US" u="sng" dirty="0" err="1" smtClean="0"/>
              <a:t>C</a:t>
            </a:r>
            <a:r>
              <a:rPr lang="en-US" dirty="0" err="1" smtClean="0"/>
              <a:t>alcitonin</a:t>
            </a:r>
            <a:r>
              <a:rPr lang="en-US" dirty="0" smtClean="0"/>
              <a:t>.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en-US" sz="3200" b="1" u="sng" dirty="0" smtClean="0"/>
              <a:t>Others:</a:t>
            </a:r>
            <a:r>
              <a:rPr lang="en-US" dirty="0" smtClean="0"/>
              <a:t> 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dirty="0" smtClean="0"/>
              <a:t>     Adrenal corticosteroids, estrogens, </a:t>
            </a:r>
            <a:r>
              <a:rPr lang="en-US" dirty="0" err="1" smtClean="0"/>
              <a:t>thyroxine</a:t>
            </a:r>
            <a:r>
              <a:rPr lang="en-US" dirty="0" smtClean="0"/>
              <a:t>, and </a:t>
            </a:r>
            <a:r>
              <a:rPr lang="en-US" dirty="0" err="1" smtClean="0"/>
              <a:t>somatotropin</a:t>
            </a:r>
            <a:r>
              <a:rPr lang="en-US" dirty="0" smtClean="0"/>
              <a:t> may also contribute to the maintenance of calcium homeostasis.</a:t>
            </a:r>
            <a:endParaRPr lang="en-US" sz="3200" dirty="0"/>
          </a:p>
          <a:p>
            <a:pPr lvl="1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3679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42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42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 build="p" bldLvl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96874"/>
            <a:ext cx="6934200" cy="1020763"/>
          </a:xfrm>
          <a:solidFill>
            <a:srgbClr val="3514FE"/>
          </a:solidFill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1- Parathyroid hormone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5105400" cy="4953000"/>
          </a:xfrm>
        </p:spPr>
        <p:txBody>
          <a:bodyPr>
            <a:normAutofit/>
          </a:bodyPr>
          <a:lstStyle/>
          <a:p>
            <a:pPr lvl="0" algn="just"/>
            <a:r>
              <a:rPr lang="en-US" sz="3000" dirty="0" smtClean="0"/>
              <a:t>Parathyroid glands are </a:t>
            </a:r>
            <a:r>
              <a:rPr lang="en-US" sz="3000" b="1" dirty="0" smtClean="0"/>
              <a:t>essential for life. </a:t>
            </a:r>
            <a:r>
              <a:rPr lang="en-US" sz="3000" dirty="0" smtClean="0"/>
              <a:t>They</a:t>
            </a:r>
            <a:r>
              <a:rPr lang="en-US" sz="3000" b="1" dirty="0" smtClean="0"/>
              <a:t> </a:t>
            </a:r>
            <a:r>
              <a:rPr lang="en-US" sz="3000" dirty="0" smtClean="0"/>
              <a:t> secrete</a:t>
            </a:r>
            <a:r>
              <a:rPr lang="en-US" sz="3000" b="1" dirty="0" smtClean="0"/>
              <a:t> Parathyrin or Parathyroid hormone (PTH)</a:t>
            </a:r>
            <a:r>
              <a:rPr lang="en-US" sz="3000" dirty="0" smtClean="0"/>
              <a:t> </a:t>
            </a:r>
            <a:r>
              <a:rPr lang="en-US" sz="3000" b="1" dirty="0" smtClean="0"/>
              <a:t>(84 </a:t>
            </a:r>
            <a:r>
              <a:rPr lang="en-US" sz="3000" b="1" dirty="0" err="1" smtClean="0"/>
              <a:t>a.a</a:t>
            </a:r>
            <a:r>
              <a:rPr lang="en-US" sz="3000" b="1" dirty="0" smtClean="0"/>
              <a:t>.) </a:t>
            </a:r>
            <a:r>
              <a:rPr lang="en-US" sz="3000" dirty="0" smtClean="0"/>
              <a:t>by </a:t>
            </a:r>
            <a:r>
              <a:rPr lang="en-US" sz="3000" b="1" dirty="0" smtClean="0"/>
              <a:t>chief cells.</a:t>
            </a:r>
          </a:p>
          <a:p>
            <a:pPr lvl="0" algn="just"/>
            <a:endParaRPr lang="en-US" sz="3000" dirty="0" smtClean="0"/>
          </a:p>
          <a:p>
            <a:pPr lvl="0" algn="just"/>
            <a:r>
              <a:rPr lang="en-US" sz="3000" b="1" dirty="0" smtClean="0"/>
              <a:t>Four</a:t>
            </a:r>
            <a:r>
              <a:rPr lang="en-US" sz="3000" dirty="0" smtClean="0"/>
              <a:t> rice grain-sized glands located on the back surface of the thyroid gland, one in each corner.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600200"/>
            <a:ext cx="3505200" cy="4876800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0053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6248400" cy="822326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1- Parathyroid hormone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8763000" cy="5638800"/>
          </a:xfrm>
        </p:spPr>
        <p:txBody>
          <a:bodyPr>
            <a:noAutofit/>
          </a:bodyPr>
          <a:lstStyle/>
          <a:p>
            <a:pPr algn="just">
              <a:lnSpc>
                <a:spcPct val="140000"/>
              </a:lnSpc>
            </a:pPr>
            <a:r>
              <a:rPr lang="en-US" b="1" dirty="0" smtClean="0"/>
              <a:t>Ca</a:t>
            </a:r>
            <a:r>
              <a:rPr lang="en-US" b="1" baseline="30000" dirty="0" smtClean="0"/>
              <a:t>2+ </a:t>
            </a:r>
            <a:r>
              <a:rPr lang="en-US" b="1" dirty="0" smtClean="0"/>
              <a:t>sensors </a:t>
            </a:r>
            <a:r>
              <a:rPr lang="en-US" dirty="0" smtClean="0"/>
              <a:t>in cells of the parathyroid glands regulate PTH synthesis and secretion in response to changes in the plasma concentration of ionized Ca</a:t>
            </a:r>
            <a:r>
              <a:rPr lang="en-US" baseline="30000" dirty="0" smtClean="0"/>
              <a:t>2+ </a:t>
            </a:r>
            <a:r>
              <a:rPr lang="en-US" dirty="0" smtClean="0"/>
              <a:t>. </a:t>
            </a:r>
          </a:p>
          <a:p>
            <a:pPr algn="just">
              <a:lnSpc>
                <a:spcPct val="140000"/>
              </a:lnSpc>
            </a:pPr>
            <a:r>
              <a:rPr lang="en-US" dirty="0" smtClean="0"/>
              <a:t>More PTH is secreted into the blood stream whenever Ca</a:t>
            </a:r>
            <a:r>
              <a:rPr lang="en-US" baseline="30000" dirty="0" smtClean="0"/>
              <a:t>2+</a:t>
            </a:r>
            <a:r>
              <a:rPr lang="en-US" dirty="0" smtClean="0"/>
              <a:t> concentration falls below normal </a:t>
            </a:r>
            <a:r>
              <a:rPr lang="en-US" b="1" dirty="0" smtClean="0"/>
              <a:t>(</a:t>
            </a:r>
            <a:r>
              <a:rPr lang="en-US" b="1" dirty="0" err="1" smtClean="0"/>
              <a:t>hypocalcemia</a:t>
            </a:r>
            <a:r>
              <a:rPr lang="en-US" b="1" dirty="0" smtClean="0"/>
              <a:t>). </a:t>
            </a:r>
          </a:p>
          <a:p>
            <a:pPr algn="just">
              <a:lnSpc>
                <a:spcPct val="140000"/>
              </a:lnSpc>
            </a:pPr>
            <a:r>
              <a:rPr lang="en-US" dirty="0" smtClean="0"/>
              <a:t>Inversely, PTH secretion decreases when Ca</a:t>
            </a:r>
            <a:r>
              <a:rPr lang="en-US" baseline="30000" dirty="0" smtClean="0"/>
              <a:t>2+</a:t>
            </a:r>
            <a:r>
              <a:rPr lang="en-US" dirty="0" smtClean="0"/>
              <a:t> level rises. </a:t>
            </a:r>
          </a:p>
          <a:p>
            <a:pPr algn="just">
              <a:lnSpc>
                <a:spcPct val="140000"/>
              </a:lnSpc>
            </a:pPr>
            <a:r>
              <a:rPr lang="en-US" b="1" dirty="0" smtClean="0"/>
              <a:t>The primary function of PTH is to normalize the decreased Ca</a:t>
            </a:r>
            <a:r>
              <a:rPr lang="en-US" b="1" baseline="30000" dirty="0" smtClean="0"/>
              <a:t>2+</a:t>
            </a:r>
            <a:r>
              <a:rPr lang="en-US" b="1" dirty="0" smtClean="0"/>
              <a:t> conc. in the blood. It is a Ca</a:t>
            </a:r>
            <a:r>
              <a:rPr lang="en-US" b="1" baseline="30000" dirty="0" smtClean="0"/>
              <a:t>2+</a:t>
            </a:r>
            <a:r>
              <a:rPr lang="en-US" b="1" dirty="0" smtClean="0"/>
              <a:t> increasing hormone.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200053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5257800" cy="593726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Parathyroid hormone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14400"/>
            <a:ext cx="5334000" cy="5791200"/>
          </a:xfrm>
          <a:ln>
            <a:solidFill>
              <a:srgbClr val="002060"/>
            </a:solidFill>
          </a:ln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n-US" sz="9600" dirty="0" smtClean="0"/>
              <a:t>It is </a:t>
            </a:r>
            <a:r>
              <a:rPr lang="en-US" sz="9600" b="1" dirty="0" smtClean="0"/>
              <a:t>essential</a:t>
            </a:r>
            <a:r>
              <a:rPr lang="en-US" sz="9600" dirty="0" smtClean="0"/>
              <a:t> for life. Complete absence of PTH ensues death within  few days.</a:t>
            </a:r>
          </a:p>
          <a:p>
            <a:pPr algn="just">
              <a:lnSpc>
                <a:spcPct val="150000"/>
              </a:lnSpc>
            </a:pPr>
            <a:r>
              <a:rPr lang="en-US" sz="9600" b="1" dirty="0" smtClean="0"/>
              <a:t>PTH </a:t>
            </a:r>
            <a:r>
              <a:rPr lang="en-US" sz="9600" dirty="0" smtClean="0"/>
              <a:t>essentially acts to increase the concentration of </a:t>
            </a:r>
            <a:r>
              <a:rPr lang="en-US" sz="9600" b="1" dirty="0" smtClean="0"/>
              <a:t>calcium </a:t>
            </a:r>
            <a:r>
              <a:rPr lang="en-US" sz="9600" dirty="0" smtClean="0"/>
              <a:t>in the blood by acting upon the</a:t>
            </a:r>
            <a:r>
              <a:rPr lang="en-US" sz="9600" b="1" dirty="0" smtClean="0"/>
              <a:t> parathyroid hormone 1 receptor, </a:t>
            </a:r>
            <a:r>
              <a:rPr lang="en-US" sz="9600" dirty="0" smtClean="0"/>
              <a:t>which is present at high levels in </a:t>
            </a:r>
            <a:r>
              <a:rPr lang="en-US" sz="9600" b="1" dirty="0" smtClean="0"/>
              <a:t>bone and kidney, </a:t>
            </a:r>
            <a:r>
              <a:rPr lang="en-US" sz="9600" dirty="0" smtClean="0"/>
              <a:t>and the parathyroid hormone 2 receptor, which is present at high levels in the central nervous system, pancreas, testis, and placenta.</a:t>
            </a:r>
          </a:p>
          <a:p>
            <a:pPr algn="just">
              <a:lnSpc>
                <a:spcPct val="150000"/>
              </a:lnSpc>
            </a:pPr>
            <a:endParaRPr lang="en-US" b="1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985" t="1266" r="4478" b="3797"/>
          <a:stretch>
            <a:fillRect/>
          </a:stretch>
        </p:blipFill>
        <p:spPr bwMode="auto">
          <a:xfrm>
            <a:off x="5638800" y="914400"/>
            <a:ext cx="3276600" cy="5791200"/>
          </a:xfrm>
          <a:prstGeom prst="rect">
            <a:avLst/>
          </a:prstGeom>
          <a:noFill/>
          <a:ln>
            <a:solidFill>
              <a:srgbClr val="002060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0053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1097</TotalTime>
  <Words>1676</Words>
  <Application>Microsoft Office PowerPoint</Application>
  <PresentationFormat>On-screen Show (4:3)</PresentationFormat>
  <Paragraphs>160</Paragraphs>
  <Slides>35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PARATHYROID GLANDS</vt:lpstr>
      <vt:lpstr>Lecture Objectives</vt:lpstr>
      <vt:lpstr>Calcium metabolism</vt:lpstr>
      <vt:lpstr>Calcium Distribution</vt:lpstr>
      <vt:lpstr>Vital role of Calcium</vt:lpstr>
      <vt:lpstr>Hormonal regulation of  plasma calcium level</vt:lpstr>
      <vt:lpstr>1- Parathyroid hormone</vt:lpstr>
      <vt:lpstr>1- Parathyroid hormone</vt:lpstr>
      <vt:lpstr>Parathyroid hormone</vt:lpstr>
      <vt:lpstr>Functions of Parathormone</vt:lpstr>
      <vt:lpstr>Slide 11</vt:lpstr>
      <vt:lpstr> Mechanism of Bone resorption</vt:lpstr>
      <vt:lpstr>Osteoblast – Osteocyte relationship</vt:lpstr>
      <vt:lpstr>B) Action of PTH on kidneys</vt:lpstr>
      <vt:lpstr>C) PTH action on the Intestine</vt:lpstr>
      <vt:lpstr>Slide 16</vt:lpstr>
      <vt:lpstr>Slide 17</vt:lpstr>
      <vt:lpstr>Regulation of PTH secretion</vt:lpstr>
      <vt:lpstr>Slide 19</vt:lpstr>
      <vt:lpstr>2- Calcitonin</vt:lpstr>
      <vt:lpstr>Slide 21</vt:lpstr>
      <vt:lpstr>3- CALCITRIOL  (1,25-(OH)2-cholecalciferol) </vt:lpstr>
      <vt:lpstr>CALCITRIOL</vt:lpstr>
      <vt:lpstr>CALCITRIOL</vt:lpstr>
      <vt:lpstr>Disorders of parathyroid  hormone secretion</vt:lpstr>
      <vt:lpstr>Hyperparathyroidism</vt:lpstr>
      <vt:lpstr>Slide 27</vt:lpstr>
      <vt:lpstr>Slide 28</vt:lpstr>
      <vt:lpstr>HYPOPARATHYROIDISM</vt:lpstr>
      <vt:lpstr>  TETANY   </vt:lpstr>
      <vt:lpstr> Types of tetany </vt:lpstr>
      <vt:lpstr>2) Latent tetany</vt:lpstr>
      <vt:lpstr> Treatment of tetany </vt:lpstr>
      <vt:lpstr>Slide 34</vt:lpstr>
      <vt:lpstr>Slide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Shaikh Mujeeb</dc:creator>
  <cp:lastModifiedBy>Dell</cp:lastModifiedBy>
  <cp:revision>134</cp:revision>
  <cp:lastPrinted>2014-09-09T13:14:21Z</cp:lastPrinted>
  <dcterms:created xsi:type="dcterms:W3CDTF">2013-09-11T06:00:31Z</dcterms:created>
  <dcterms:modified xsi:type="dcterms:W3CDTF">2015-12-14T08:37:01Z</dcterms:modified>
</cp:coreProperties>
</file>